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7" r:id="rId8"/>
    <p:sldId id="268" r:id="rId9"/>
    <p:sldId id="261" r:id="rId10"/>
    <p:sldId id="26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czar" panose="020B0604020202020204" charset="0"/>
      <p:regular r:id="rId19"/>
    </p:embeddedFont>
    <p:embeddedFont>
      <p:font typeface="Eczar Bold" panose="020B0604020202020204" charset="0"/>
      <p:regular r:id="rId20"/>
    </p:embeddedFont>
    <p:embeddedFont>
      <p:font typeface="Heading Now 71-78" panose="020B0604020202020204" charset="0"/>
      <p:regular r:id="rId21"/>
    </p:embeddedFont>
    <p:embeddedFont>
      <p:font typeface="Source Serif Pro" panose="02040603050405020204" pitchFamily="18" charset="0"/>
      <p:regular r:id="rId22"/>
    </p:embeddedFont>
    <p:embeddedFont>
      <p:font typeface="Source Serif Pro Bold" panose="02040803050405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9" d="100"/>
          <a:sy n="39" d="100"/>
        </p:scale>
        <p:origin x="1248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5.svg"/><Relationship Id="rId5" Type="http://schemas.openxmlformats.org/officeDocument/2006/relationships/image" Target="../media/image53.sv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jpe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srs0e_9iX8?feature=oembed" TargetMode="Externa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Cpf5wDr0UE?feature=oembed" TargetMode="External"/><Relationship Id="rId5" Type="http://schemas.openxmlformats.org/officeDocument/2006/relationships/image" Target="../media/image40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2jEQJdjBcII?feature=oembed" TargetMode="External"/><Relationship Id="rId5" Type="http://schemas.openxmlformats.org/officeDocument/2006/relationships/image" Target="../media/image41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Abstract Watercolor Illustration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Abstract Watercolor Splash Illustration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-3442328">
            <a:off x="12825798" y="6160929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8" name="Group 8"/>
          <p:cNvGrpSpPr/>
          <p:nvPr/>
        </p:nvGrpSpPr>
        <p:grpSpPr>
          <a:xfrm>
            <a:off x="1202370" y="942173"/>
            <a:ext cx="10187166" cy="5163762"/>
            <a:chOff x="0" y="0"/>
            <a:chExt cx="13582888" cy="68850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83040" cy="102341"/>
              </a:xfrm>
              <a:custGeom>
                <a:avLst/>
                <a:gdLst/>
                <a:ahLst/>
                <a:cxnLst/>
                <a:rect l="l" t="t" r="r" b="b"/>
                <a:pathLst>
                  <a:path w="2683040" h="102341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1A3D3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440714" cy="6885016"/>
              <a:chOff x="0" y="0"/>
              <a:chExt cx="87055" cy="136000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7055" cy="1360003"/>
              </a:xfrm>
              <a:custGeom>
                <a:avLst/>
                <a:gdLst/>
                <a:ahLst/>
                <a:cxnLst/>
                <a:rect l="l" t="t" r="r" b="b"/>
                <a:pathLst>
                  <a:path w="87055" h="1360003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1A3D3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-10800000">
            <a:off x="7072134" y="4265953"/>
            <a:ext cx="10187166" cy="5163762"/>
            <a:chOff x="0" y="0"/>
            <a:chExt cx="13582888" cy="688501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683040" cy="102341"/>
              </a:xfrm>
              <a:custGeom>
                <a:avLst/>
                <a:gdLst/>
                <a:ahLst/>
                <a:cxnLst/>
                <a:rect l="l" t="t" r="r" b="b"/>
                <a:pathLst>
                  <a:path w="2683040" h="102341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1A3D3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440714" cy="6885016"/>
              <a:chOff x="0" y="0"/>
              <a:chExt cx="87055" cy="136000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7055" cy="1360003"/>
              </a:xfrm>
              <a:custGeom>
                <a:avLst/>
                <a:gdLst/>
                <a:ahLst/>
                <a:cxnLst/>
                <a:rect l="l" t="t" r="r" b="b"/>
                <a:pathLst>
                  <a:path w="87055" h="1360003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1A3D3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2797734" y="3439166"/>
            <a:ext cx="13315987" cy="3601951"/>
            <a:chOff x="0" y="0"/>
            <a:chExt cx="4441512" cy="12014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1512" cy="1201421"/>
            </a:xfrm>
            <a:custGeom>
              <a:avLst/>
              <a:gdLst/>
              <a:ahLst/>
              <a:cxnLst/>
              <a:rect l="l" t="t" r="r" b="b"/>
              <a:pathLst>
                <a:path w="4441512" h="1201421">
                  <a:moveTo>
                    <a:pt x="0" y="0"/>
                  </a:moveTo>
                  <a:lnTo>
                    <a:pt x="4441512" y="0"/>
                  </a:lnTo>
                  <a:lnTo>
                    <a:pt x="4441512" y="1201421"/>
                  </a:lnTo>
                  <a:lnTo>
                    <a:pt x="0" y="1201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592063" y="1375874"/>
            <a:ext cx="2970140" cy="1844613"/>
          </a:xfrm>
          <a:custGeom>
            <a:avLst/>
            <a:gdLst/>
            <a:ahLst/>
            <a:cxnLst/>
            <a:rect l="l" t="t" r="r" b="b"/>
            <a:pathLst>
              <a:path w="2970140" h="1844613">
                <a:moveTo>
                  <a:pt x="0" y="0"/>
                </a:moveTo>
                <a:lnTo>
                  <a:pt x="2970140" y="0"/>
                </a:lnTo>
                <a:lnTo>
                  <a:pt x="2970140" y="1844614"/>
                </a:lnTo>
                <a:lnTo>
                  <a:pt x="0" y="184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26" name="Group 26"/>
          <p:cNvGrpSpPr/>
          <p:nvPr/>
        </p:nvGrpSpPr>
        <p:grpSpPr>
          <a:xfrm>
            <a:off x="3077133" y="3766354"/>
            <a:ext cx="12618219" cy="2947575"/>
            <a:chOff x="0" y="0"/>
            <a:chExt cx="16824292" cy="3930100"/>
          </a:xfrm>
        </p:grpSpPr>
        <p:sp>
          <p:nvSpPr>
            <p:cNvPr id="27" name="TextBox 27"/>
            <p:cNvSpPr txBox="1"/>
            <p:nvPr/>
          </p:nvSpPr>
          <p:spPr>
            <a:xfrm>
              <a:off x="57603" y="720175"/>
              <a:ext cx="16766689" cy="320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01"/>
                </a:lnSpc>
              </a:pPr>
              <a:r>
                <a:rPr lang="en-US" sz="5084" dirty="0">
                  <a:solidFill>
                    <a:srgbClr val="231F20"/>
                  </a:solidFill>
                  <a:latin typeface="Heading Now 71-78"/>
                </a:rPr>
                <a:t>INTELIGENCIA ARTIFICIAL ¿REEMPLAZANDO AL HUMANO EN LA PSICOTERAPIA?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6641370" cy="752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7"/>
                </a:lnSpc>
              </a:pPr>
              <a:r>
                <a:rPr lang="en-US" sz="3739">
                  <a:solidFill>
                    <a:srgbClr val="231F20"/>
                  </a:solidFill>
                  <a:latin typeface="Eczar"/>
                </a:rPr>
                <a:t>Universidad Laica Eloy Alfaro de Manabí Ext. El Carmen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337934" y="7582695"/>
            <a:ext cx="7581124" cy="49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01"/>
              </a:lnSpc>
              <a:spcBef>
                <a:spcPct val="0"/>
              </a:spcBef>
            </a:pPr>
            <a:r>
              <a:rPr lang="en-US" sz="2899">
                <a:solidFill>
                  <a:srgbClr val="231F20"/>
                </a:solidFill>
                <a:latin typeface="Source Serif Pro"/>
              </a:rPr>
              <a:t>Creado por: Valuarte Ponce Bélgica Gissela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Abstract Watercolor Illustration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Abstract Watercolor Splash Illustration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8" name="Group 8"/>
          <p:cNvGrpSpPr/>
          <p:nvPr/>
        </p:nvGrpSpPr>
        <p:grpSpPr>
          <a:xfrm>
            <a:off x="8680162" y="718801"/>
            <a:ext cx="12730488" cy="8323202"/>
            <a:chOff x="0" y="0"/>
            <a:chExt cx="932394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394" cy="609600"/>
            </a:xfrm>
            <a:custGeom>
              <a:avLst/>
              <a:gdLst/>
              <a:ahLst/>
              <a:cxnLst/>
              <a:rect l="l" t="t" r="r" b="b"/>
              <a:pathLst>
                <a:path w="932394" h="609600">
                  <a:moveTo>
                    <a:pt x="203200" y="0"/>
                  </a:moveTo>
                  <a:lnTo>
                    <a:pt x="932394" y="0"/>
                  </a:lnTo>
                  <a:lnTo>
                    <a:pt x="72919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67653" y="7594521"/>
            <a:ext cx="8900620" cy="1836964"/>
            <a:chOff x="0" y="0"/>
            <a:chExt cx="2643296" cy="5455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43296" cy="545539"/>
            </a:xfrm>
            <a:custGeom>
              <a:avLst/>
              <a:gdLst/>
              <a:ahLst/>
              <a:cxnLst/>
              <a:rect l="l" t="t" r="r" b="b"/>
              <a:pathLst>
                <a:path w="2643296" h="545539">
                  <a:moveTo>
                    <a:pt x="203200" y="0"/>
                  </a:moveTo>
                  <a:lnTo>
                    <a:pt x="2643296" y="0"/>
                  </a:lnTo>
                  <a:lnTo>
                    <a:pt x="2440096" y="545539"/>
                  </a:lnTo>
                  <a:lnTo>
                    <a:pt x="0" y="54553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FAFF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80162" y="8024444"/>
            <a:ext cx="5743620" cy="977118"/>
            <a:chOff x="0" y="0"/>
            <a:chExt cx="7658161" cy="1302824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7658161" cy="1302824"/>
              <a:chOff x="0" y="0"/>
              <a:chExt cx="13271500" cy="225777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" y="0"/>
                <a:ext cx="105791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105791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close/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close/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close/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close/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close/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close/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close/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close/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close/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close/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close/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  <a:close/>
                  </a:path>
                </a:pathLst>
              </a:custGeom>
              <a:solidFill>
                <a:srgbClr val="1A3D36"/>
              </a:solidFill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10680700" y="0"/>
                <a:ext cx="25781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</a:path>
                </a:pathLst>
              </a:custGeom>
              <a:solidFill>
                <a:srgbClr val="1A3D36"/>
              </a:solidFill>
            </p:spPr>
            <p:txBody>
              <a:bodyPr/>
              <a:lstStyle/>
              <a:p>
                <a:endParaRPr lang="es-EC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0805371" y="2284597"/>
            <a:ext cx="6808394" cy="4925770"/>
          </a:xfrm>
          <a:custGeom>
            <a:avLst/>
            <a:gdLst/>
            <a:ahLst/>
            <a:cxnLst/>
            <a:rect l="l" t="t" r="r" b="b"/>
            <a:pathLst>
              <a:path w="6808394" h="4925770">
                <a:moveTo>
                  <a:pt x="0" y="0"/>
                </a:moveTo>
                <a:lnTo>
                  <a:pt x="6808394" y="0"/>
                </a:lnTo>
                <a:lnTo>
                  <a:pt x="6808394" y="4925770"/>
                </a:lnTo>
                <a:lnTo>
                  <a:pt x="0" y="4925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9" name="TextBox 19"/>
          <p:cNvSpPr txBox="1"/>
          <p:nvPr/>
        </p:nvSpPr>
        <p:spPr>
          <a:xfrm>
            <a:off x="514769" y="671176"/>
            <a:ext cx="11103194" cy="54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53"/>
              </a:lnSpc>
              <a:spcBef>
                <a:spcPct val="0"/>
              </a:spcBef>
            </a:pPr>
            <a:r>
              <a:rPr lang="en-US" sz="3299">
                <a:solidFill>
                  <a:srgbClr val="273384"/>
                </a:solidFill>
                <a:latin typeface="Source Serif Pro Bold"/>
              </a:rPr>
              <a:t> ¿Por qué omitirlo de la investigación?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4769" y="2236972"/>
            <a:ext cx="8904645" cy="51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1"/>
              </a:lnSpc>
            </a:pPr>
            <a:r>
              <a:rPr lang="en-US" sz="2711">
                <a:solidFill>
                  <a:srgbClr val="231F20"/>
                </a:solidFill>
                <a:latin typeface="Source Serif Pro"/>
              </a:rPr>
              <a:t>Una de las razones es que, como ya se mencionó, la idea desde un principio fue hacer una teoría con procedimientos que tuvieran resultados replicables, , y para esto tenían que dejar de lado algo tan aleatorio y por ende difícil -si no imposible- de cuantificar debido a su misma complejidad como lo es el terapeuta.</a:t>
            </a:r>
          </a:p>
          <a:p>
            <a:pPr marL="0" lvl="0" indent="0" algn="just">
              <a:lnSpc>
                <a:spcPts val="3741"/>
              </a:lnSpc>
              <a:spcBef>
                <a:spcPct val="0"/>
              </a:spcBef>
            </a:pPr>
            <a:r>
              <a:rPr lang="en-US" sz="2711">
                <a:solidFill>
                  <a:srgbClr val="231F20"/>
                </a:solidFill>
                <a:latin typeface="Source Serif Pro"/>
              </a:rPr>
              <a:t> Así que una terapia sin un terapeuta humano parece imposible, y así se fuera muy minucioso en la programación y fueran muy amplios los datos que se le ingresan a una inteligencia artificial, la efectividad de su labor cínica puede quedar en entredicho una vez más.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Abstract Watercolor Illustration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Abstract Watercolor Splash Illustration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8" name="Group 8"/>
          <p:cNvGrpSpPr/>
          <p:nvPr/>
        </p:nvGrpSpPr>
        <p:grpSpPr>
          <a:xfrm>
            <a:off x="12168199" y="5099855"/>
            <a:ext cx="810058" cy="1600333"/>
            <a:chOff x="0" y="0"/>
            <a:chExt cx="1120320" cy="2213280"/>
          </a:xfrm>
        </p:grpSpPr>
        <p:sp>
          <p:nvSpPr>
            <p:cNvPr id="9" name="Freeform 9"/>
            <p:cNvSpPr/>
            <p:nvPr/>
          </p:nvSpPr>
          <p:spPr>
            <a:xfrm>
              <a:off x="5334" y="14732"/>
              <a:ext cx="1114933" cy="2194560"/>
            </a:xfrm>
            <a:custGeom>
              <a:avLst/>
              <a:gdLst/>
              <a:ahLst/>
              <a:cxnLst/>
              <a:rect l="l" t="t" r="r" b="b"/>
              <a:pathLst>
                <a:path w="1114933" h="2194560">
                  <a:moveTo>
                    <a:pt x="1114933" y="2159"/>
                  </a:moveTo>
                  <a:cubicBezTo>
                    <a:pt x="1053719" y="876173"/>
                    <a:pt x="640588" y="1650365"/>
                    <a:pt x="20955" y="2194560"/>
                  </a:cubicBezTo>
                  <a:lnTo>
                    <a:pt x="0" y="2170811"/>
                  </a:lnTo>
                  <a:cubicBezTo>
                    <a:pt x="613791" y="1631823"/>
                    <a:pt x="1022731" y="865251"/>
                    <a:pt x="1083310" y="0"/>
                  </a:cubicBezTo>
                  <a:close/>
                </a:path>
              </a:pathLst>
            </a:custGeom>
            <a:solidFill>
              <a:srgbClr val="1A3D36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68199" y="3176228"/>
            <a:ext cx="810058" cy="1593044"/>
            <a:chOff x="0" y="0"/>
            <a:chExt cx="1120320" cy="2203200"/>
          </a:xfrm>
        </p:grpSpPr>
        <p:sp>
          <p:nvSpPr>
            <p:cNvPr id="11" name="Freeform 11"/>
            <p:cNvSpPr/>
            <p:nvPr/>
          </p:nvSpPr>
          <p:spPr>
            <a:xfrm>
              <a:off x="5334" y="3937"/>
              <a:ext cx="1114933" cy="2184654"/>
            </a:xfrm>
            <a:custGeom>
              <a:avLst/>
              <a:gdLst/>
              <a:ahLst/>
              <a:cxnLst/>
              <a:rect l="l" t="t" r="r" b="b"/>
              <a:pathLst>
                <a:path w="1114933" h="2184654">
                  <a:moveTo>
                    <a:pt x="20955" y="0"/>
                  </a:moveTo>
                  <a:cubicBezTo>
                    <a:pt x="640588" y="543560"/>
                    <a:pt x="1053719" y="1316863"/>
                    <a:pt x="1114933" y="2182368"/>
                  </a:cubicBezTo>
                  <a:lnTo>
                    <a:pt x="1083310" y="2184654"/>
                  </a:lnTo>
                  <a:cubicBezTo>
                    <a:pt x="1022731" y="1327912"/>
                    <a:pt x="613791" y="562229"/>
                    <a:pt x="0" y="23749"/>
                  </a:cubicBezTo>
                  <a:close/>
                </a:path>
              </a:pathLst>
            </a:custGeom>
            <a:solidFill>
              <a:srgbClr val="1A3D36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49070" y="2884170"/>
            <a:ext cx="385767" cy="386287"/>
            <a:chOff x="0" y="0"/>
            <a:chExt cx="533520" cy="5342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3527" cy="534289"/>
            </a:xfrm>
            <a:custGeom>
              <a:avLst/>
              <a:gdLst/>
              <a:ahLst/>
              <a:cxnLst/>
              <a:rect l="l" t="t" r="r" b="b"/>
              <a:pathLst>
                <a:path w="533527" h="534289">
                  <a:moveTo>
                    <a:pt x="0" y="267081"/>
                  </a:moveTo>
                  <a:cubicBezTo>
                    <a:pt x="0" y="119634"/>
                    <a:pt x="119380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4020" y="0"/>
                    <a:pt x="533400" y="119634"/>
                    <a:pt x="533400" y="267081"/>
                  </a:cubicBezTo>
                  <a:lnTo>
                    <a:pt x="511175" y="267081"/>
                  </a:lnTo>
                  <a:lnTo>
                    <a:pt x="533527" y="267081"/>
                  </a:lnTo>
                  <a:cubicBezTo>
                    <a:pt x="533527" y="414528"/>
                    <a:pt x="414147" y="534162"/>
                    <a:pt x="266827" y="534162"/>
                  </a:cubicBezTo>
                  <a:lnTo>
                    <a:pt x="266827" y="511937"/>
                  </a:lnTo>
                  <a:lnTo>
                    <a:pt x="266827" y="534289"/>
                  </a:lnTo>
                  <a:cubicBezTo>
                    <a:pt x="119507" y="534289"/>
                    <a:pt x="127" y="414655"/>
                    <a:pt x="127" y="267208"/>
                  </a:cubicBezTo>
                  <a:lnTo>
                    <a:pt x="22352" y="267208"/>
                  </a:lnTo>
                  <a:lnTo>
                    <a:pt x="44577" y="267208"/>
                  </a:lnTo>
                  <a:lnTo>
                    <a:pt x="22352" y="267208"/>
                  </a:lnTo>
                  <a:lnTo>
                    <a:pt x="0" y="267208"/>
                  </a:lnTo>
                  <a:moveTo>
                    <a:pt x="44577" y="267208"/>
                  </a:moveTo>
                  <a:cubicBezTo>
                    <a:pt x="44577" y="279527"/>
                    <a:pt x="34544" y="289560"/>
                    <a:pt x="22225" y="289560"/>
                  </a:cubicBezTo>
                  <a:cubicBezTo>
                    <a:pt x="9906" y="289560"/>
                    <a:pt x="0" y="279400"/>
                    <a:pt x="0" y="267081"/>
                  </a:cubicBezTo>
                  <a:cubicBezTo>
                    <a:pt x="0" y="254762"/>
                    <a:pt x="10033" y="244729"/>
                    <a:pt x="22352" y="244729"/>
                  </a:cubicBezTo>
                  <a:cubicBezTo>
                    <a:pt x="34671" y="244729"/>
                    <a:pt x="44704" y="254762"/>
                    <a:pt x="44704" y="267081"/>
                  </a:cubicBezTo>
                  <a:cubicBezTo>
                    <a:pt x="44704" y="390017"/>
                    <a:pt x="144145" y="489585"/>
                    <a:pt x="266827" y="489585"/>
                  </a:cubicBezTo>
                  <a:cubicBezTo>
                    <a:pt x="389509" y="489585"/>
                    <a:pt x="488950" y="390017"/>
                    <a:pt x="488950" y="267081"/>
                  </a:cubicBezTo>
                  <a:cubicBezTo>
                    <a:pt x="488950" y="144145"/>
                    <a:pt x="389382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4018" y="44577"/>
                    <a:pt x="44577" y="144145"/>
                    <a:pt x="44577" y="267081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47464" y="2983085"/>
            <a:ext cx="188458" cy="188458"/>
            <a:chOff x="0" y="0"/>
            <a:chExt cx="260640" cy="260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0604" cy="260604"/>
            </a:xfrm>
            <a:custGeom>
              <a:avLst/>
              <a:gdLst/>
              <a:ahLst/>
              <a:cxnLst/>
              <a:rect l="l" t="t" r="r" b="b"/>
              <a:pathLst>
                <a:path w="260604" h="260604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cubicBezTo>
                    <a:pt x="202311" y="0"/>
                    <a:pt x="260604" y="58293"/>
                    <a:pt x="260604" y="130302"/>
                  </a:cubicBezTo>
                  <a:cubicBezTo>
                    <a:pt x="260604" y="202311"/>
                    <a:pt x="202311" y="260604"/>
                    <a:pt x="130302" y="260604"/>
                  </a:cubicBezTo>
                  <a:cubicBezTo>
                    <a:pt x="58293" y="260604"/>
                    <a:pt x="0" y="202311"/>
                    <a:pt x="0" y="130302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85634" y="4741681"/>
            <a:ext cx="385767" cy="385767"/>
            <a:chOff x="0" y="0"/>
            <a:chExt cx="533520" cy="5335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3527" cy="533527"/>
            </a:xfrm>
            <a:custGeom>
              <a:avLst/>
              <a:gdLst/>
              <a:ahLst/>
              <a:cxnLst/>
              <a:rect l="l" t="t" r="r" b="b"/>
              <a:pathLst>
                <a:path w="533527" h="533527">
                  <a:moveTo>
                    <a:pt x="0" y="266700"/>
                  </a:moveTo>
                  <a:cubicBezTo>
                    <a:pt x="0" y="119380"/>
                    <a:pt x="119380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4020" y="0"/>
                    <a:pt x="533400" y="119380"/>
                    <a:pt x="533400" y="266700"/>
                  </a:cubicBezTo>
                  <a:lnTo>
                    <a:pt x="511175" y="266700"/>
                  </a:lnTo>
                  <a:lnTo>
                    <a:pt x="533527" y="266700"/>
                  </a:lnTo>
                  <a:cubicBezTo>
                    <a:pt x="533527" y="414020"/>
                    <a:pt x="414147" y="533400"/>
                    <a:pt x="266827" y="533400"/>
                  </a:cubicBezTo>
                  <a:lnTo>
                    <a:pt x="266827" y="511175"/>
                  </a:lnTo>
                  <a:lnTo>
                    <a:pt x="266827" y="533527"/>
                  </a:lnTo>
                  <a:cubicBezTo>
                    <a:pt x="119507" y="533527"/>
                    <a:pt x="127" y="414147"/>
                    <a:pt x="127" y="266827"/>
                  </a:cubicBezTo>
                  <a:lnTo>
                    <a:pt x="22352" y="266827"/>
                  </a:lnTo>
                  <a:lnTo>
                    <a:pt x="44577" y="266827"/>
                  </a:lnTo>
                  <a:lnTo>
                    <a:pt x="22352" y="266827"/>
                  </a:lnTo>
                  <a:lnTo>
                    <a:pt x="0" y="266827"/>
                  </a:lnTo>
                  <a:moveTo>
                    <a:pt x="44577" y="266827"/>
                  </a:moveTo>
                  <a:cubicBezTo>
                    <a:pt x="44577" y="279146"/>
                    <a:pt x="34544" y="289179"/>
                    <a:pt x="22225" y="289179"/>
                  </a:cubicBezTo>
                  <a:cubicBezTo>
                    <a:pt x="9906" y="289179"/>
                    <a:pt x="0" y="279146"/>
                    <a:pt x="0" y="266700"/>
                  </a:cubicBezTo>
                  <a:cubicBezTo>
                    <a:pt x="0" y="254254"/>
                    <a:pt x="10033" y="244348"/>
                    <a:pt x="22352" y="244348"/>
                  </a:cubicBezTo>
                  <a:cubicBezTo>
                    <a:pt x="34671" y="244348"/>
                    <a:pt x="44704" y="254381"/>
                    <a:pt x="44704" y="266700"/>
                  </a:cubicBezTo>
                  <a:cubicBezTo>
                    <a:pt x="44704" y="389382"/>
                    <a:pt x="144145" y="488823"/>
                    <a:pt x="266827" y="488823"/>
                  </a:cubicBezTo>
                  <a:cubicBezTo>
                    <a:pt x="389509" y="488823"/>
                    <a:pt x="488823" y="389382"/>
                    <a:pt x="488823" y="266700"/>
                  </a:cubicBezTo>
                  <a:cubicBezTo>
                    <a:pt x="488823" y="144018"/>
                    <a:pt x="389382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4145" y="44577"/>
                    <a:pt x="44577" y="144145"/>
                    <a:pt x="44577" y="26670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84028" y="4840075"/>
            <a:ext cx="188458" cy="188458"/>
            <a:chOff x="0" y="0"/>
            <a:chExt cx="260640" cy="2606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0604" cy="260604"/>
            </a:xfrm>
            <a:custGeom>
              <a:avLst/>
              <a:gdLst/>
              <a:ahLst/>
              <a:cxnLst/>
              <a:rect l="l" t="t" r="r" b="b"/>
              <a:pathLst>
                <a:path w="260604" h="260604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cubicBezTo>
                    <a:pt x="202311" y="0"/>
                    <a:pt x="260604" y="58293"/>
                    <a:pt x="260604" y="130302"/>
                  </a:cubicBezTo>
                  <a:cubicBezTo>
                    <a:pt x="260604" y="202311"/>
                    <a:pt x="202311" y="260604"/>
                    <a:pt x="130302" y="260604"/>
                  </a:cubicBezTo>
                  <a:cubicBezTo>
                    <a:pt x="58293" y="260604"/>
                    <a:pt x="0" y="202311"/>
                    <a:pt x="0" y="130302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49070" y="6605959"/>
            <a:ext cx="385767" cy="383164"/>
            <a:chOff x="0" y="0"/>
            <a:chExt cx="533520" cy="5299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3527" cy="529971"/>
            </a:xfrm>
            <a:custGeom>
              <a:avLst/>
              <a:gdLst/>
              <a:ahLst/>
              <a:cxnLst/>
              <a:rect l="l" t="t" r="r" b="b"/>
              <a:pathLst>
                <a:path w="533527" h="529971">
                  <a:moveTo>
                    <a:pt x="0" y="264922"/>
                  </a:moveTo>
                  <a:cubicBezTo>
                    <a:pt x="0" y="118491"/>
                    <a:pt x="119634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3893" y="0"/>
                    <a:pt x="533400" y="118491"/>
                    <a:pt x="533400" y="264922"/>
                  </a:cubicBezTo>
                  <a:lnTo>
                    <a:pt x="511175" y="264922"/>
                  </a:lnTo>
                  <a:lnTo>
                    <a:pt x="533527" y="264922"/>
                  </a:lnTo>
                  <a:cubicBezTo>
                    <a:pt x="533527" y="411353"/>
                    <a:pt x="413893" y="529844"/>
                    <a:pt x="266827" y="529844"/>
                  </a:cubicBezTo>
                  <a:lnTo>
                    <a:pt x="266827" y="507619"/>
                  </a:lnTo>
                  <a:lnTo>
                    <a:pt x="266827" y="529971"/>
                  </a:lnTo>
                  <a:cubicBezTo>
                    <a:pt x="119634" y="529971"/>
                    <a:pt x="0" y="411480"/>
                    <a:pt x="0" y="264922"/>
                  </a:cubicBezTo>
                  <a:lnTo>
                    <a:pt x="22352" y="264922"/>
                  </a:lnTo>
                  <a:lnTo>
                    <a:pt x="44577" y="264922"/>
                  </a:lnTo>
                  <a:lnTo>
                    <a:pt x="22352" y="264922"/>
                  </a:lnTo>
                  <a:lnTo>
                    <a:pt x="0" y="264922"/>
                  </a:lnTo>
                  <a:moveTo>
                    <a:pt x="44577" y="264922"/>
                  </a:moveTo>
                  <a:cubicBezTo>
                    <a:pt x="44577" y="277241"/>
                    <a:pt x="34544" y="287274"/>
                    <a:pt x="22225" y="287274"/>
                  </a:cubicBezTo>
                  <a:cubicBezTo>
                    <a:pt x="9906" y="287274"/>
                    <a:pt x="0" y="277241"/>
                    <a:pt x="0" y="264922"/>
                  </a:cubicBezTo>
                  <a:cubicBezTo>
                    <a:pt x="0" y="252603"/>
                    <a:pt x="10033" y="242570"/>
                    <a:pt x="22352" y="242570"/>
                  </a:cubicBezTo>
                  <a:cubicBezTo>
                    <a:pt x="34671" y="242570"/>
                    <a:pt x="44704" y="252603"/>
                    <a:pt x="44704" y="264922"/>
                  </a:cubicBezTo>
                  <a:cubicBezTo>
                    <a:pt x="44704" y="386461"/>
                    <a:pt x="144018" y="485267"/>
                    <a:pt x="266827" y="485267"/>
                  </a:cubicBezTo>
                  <a:cubicBezTo>
                    <a:pt x="389636" y="485267"/>
                    <a:pt x="488950" y="386461"/>
                    <a:pt x="488950" y="264922"/>
                  </a:cubicBezTo>
                  <a:cubicBezTo>
                    <a:pt x="488950" y="143383"/>
                    <a:pt x="389636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3891" y="44577"/>
                    <a:pt x="44577" y="143383"/>
                    <a:pt x="44577" y="264922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47464" y="6704353"/>
            <a:ext cx="188458" cy="185855"/>
            <a:chOff x="0" y="0"/>
            <a:chExt cx="260640" cy="257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0604" cy="257048"/>
            </a:xfrm>
            <a:custGeom>
              <a:avLst/>
              <a:gdLst/>
              <a:ahLst/>
              <a:cxnLst/>
              <a:rect l="l" t="t" r="r" b="b"/>
              <a:pathLst>
                <a:path w="260604" h="257048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384848" y="4069062"/>
            <a:ext cx="4727072" cy="1735689"/>
            <a:chOff x="0" y="0"/>
            <a:chExt cx="6537600" cy="24004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537452" cy="2400554"/>
            </a:xfrm>
            <a:custGeom>
              <a:avLst/>
              <a:gdLst/>
              <a:ahLst/>
              <a:cxnLst/>
              <a:rect l="l" t="t" r="r" b="b"/>
              <a:pathLst>
                <a:path w="6537452" h="2400554">
                  <a:moveTo>
                    <a:pt x="5333746" y="0"/>
                  </a:moveTo>
                  <a:cubicBezTo>
                    <a:pt x="1607693" y="0"/>
                    <a:pt x="1607693" y="0"/>
                    <a:pt x="1607693" y="0"/>
                  </a:cubicBezTo>
                  <a:cubicBezTo>
                    <a:pt x="1036320" y="0"/>
                    <a:pt x="548640" y="403860"/>
                    <a:pt x="434340" y="945007"/>
                  </a:cubicBezTo>
                  <a:cubicBezTo>
                    <a:pt x="0" y="1204087"/>
                    <a:pt x="0" y="1204087"/>
                    <a:pt x="0" y="1204087"/>
                  </a:cubicBezTo>
                  <a:cubicBezTo>
                    <a:pt x="434340" y="1447927"/>
                    <a:pt x="434340" y="1447927"/>
                    <a:pt x="434340" y="1447927"/>
                  </a:cubicBezTo>
                  <a:cubicBezTo>
                    <a:pt x="548640" y="1996567"/>
                    <a:pt x="1028700" y="2400554"/>
                    <a:pt x="1607693" y="2400554"/>
                  </a:cubicBezTo>
                  <a:cubicBezTo>
                    <a:pt x="5333619" y="2400554"/>
                    <a:pt x="5333619" y="2400554"/>
                    <a:pt x="5333619" y="2400554"/>
                  </a:cubicBezTo>
                  <a:cubicBezTo>
                    <a:pt x="5996559" y="2400554"/>
                    <a:pt x="6537452" y="1859534"/>
                    <a:pt x="6537452" y="1196467"/>
                  </a:cubicBezTo>
                  <a:cubicBezTo>
                    <a:pt x="6537452" y="533400"/>
                    <a:pt x="5996559" y="0"/>
                    <a:pt x="5333746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15342" y="4300730"/>
            <a:ext cx="1271832" cy="1274435"/>
            <a:chOff x="0" y="0"/>
            <a:chExt cx="1758960" cy="17625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58950" cy="1762506"/>
            </a:xfrm>
            <a:custGeom>
              <a:avLst/>
              <a:gdLst/>
              <a:ahLst/>
              <a:cxnLst/>
              <a:rect l="l" t="t" r="r" b="b"/>
              <a:pathLst>
                <a:path w="1758950" h="1762506">
                  <a:moveTo>
                    <a:pt x="0" y="881253"/>
                  </a:moveTo>
                  <a:cubicBezTo>
                    <a:pt x="0" y="394589"/>
                    <a:pt x="393700" y="0"/>
                    <a:pt x="879475" y="0"/>
                  </a:cubicBezTo>
                  <a:cubicBezTo>
                    <a:pt x="1365250" y="0"/>
                    <a:pt x="1758950" y="394589"/>
                    <a:pt x="1758950" y="881253"/>
                  </a:cubicBezTo>
                  <a:cubicBezTo>
                    <a:pt x="1758950" y="1367917"/>
                    <a:pt x="1365250" y="1762506"/>
                    <a:pt x="879475" y="1762506"/>
                  </a:cubicBezTo>
                  <a:cubicBezTo>
                    <a:pt x="393700" y="1762506"/>
                    <a:pt x="0" y="1368044"/>
                    <a:pt x="0" y="881253"/>
                  </a:cubicBezTo>
                  <a:close/>
                </a:path>
              </a:pathLst>
            </a:custGeom>
            <a:solidFill>
              <a:srgbClr val="A9C0C6"/>
            </a:solidFill>
          </p:spPr>
          <p:txBody>
            <a:bodyPr/>
            <a:lstStyle/>
            <a:p>
              <a:endParaRPr lang="es-EC"/>
            </a:p>
          </p:txBody>
        </p:sp>
      </p:grpSp>
      <p:sp>
        <p:nvSpPr>
          <p:cNvPr id="28" name="Freeform 28"/>
          <p:cNvSpPr/>
          <p:nvPr/>
        </p:nvSpPr>
        <p:spPr>
          <a:xfrm>
            <a:off x="12789822" y="7402163"/>
            <a:ext cx="812907" cy="824749"/>
          </a:xfrm>
          <a:custGeom>
            <a:avLst/>
            <a:gdLst/>
            <a:ahLst/>
            <a:cxnLst/>
            <a:rect l="l" t="t" r="r" b="b"/>
            <a:pathLst>
              <a:path w="812907" h="824749">
                <a:moveTo>
                  <a:pt x="0" y="0"/>
                </a:moveTo>
                <a:lnTo>
                  <a:pt x="812906" y="0"/>
                </a:lnTo>
                <a:lnTo>
                  <a:pt x="812906" y="824749"/>
                </a:lnTo>
                <a:lnTo>
                  <a:pt x="0" y="82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9" name="Freeform 29"/>
          <p:cNvSpPr/>
          <p:nvPr/>
        </p:nvSpPr>
        <p:spPr>
          <a:xfrm>
            <a:off x="14183815" y="4588317"/>
            <a:ext cx="734886" cy="699783"/>
          </a:xfrm>
          <a:custGeom>
            <a:avLst/>
            <a:gdLst/>
            <a:ahLst/>
            <a:cxnLst/>
            <a:rect l="l" t="t" r="r" b="b"/>
            <a:pathLst>
              <a:path w="734886" h="699783">
                <a:moveTo>
                  <a:pt x="0" y="0"/>
                </a:moveTo>
                <a:lnTo>
                  <a:pt x="734886" y="0"/>
                </a:lnTo>
                <a:lnTo>
                  <a:pt x="734886" y="699783"/>
                </a:lnTo>
                <a:lnTo>
                  <a:pt x="0" y="699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0" name="Freeform 30"/>
          <p:cNvSpPr/>
          <p:nvPr/>
        </p:nvSpPr>
        <p:spPr>
          <a:xfrm>
            <a:off x="10016682" y="4451947"/>
            <a:ext cx="1218068" cy="1295817"/>
          </a:xfrm>
          <a:custGeom>
            <a:avLst/>
            <a:gdLst/>
            <a:ahLst/>
            <a:cxnLst/>
            <a:rect l="l" t="t" r="r" b="b"/>
            <a:pathLst>
              <a:path w="1218068" h="1295817">
                <a:moveTo>
                  <a:pt x="0" y="0"/>
                </a:moveTo>
                <a:lnTo>
                  <a:pt x="1218067" y="0"/>
                </a:lnTo>
                <a:lnTo>
                  <a:pt x="1218067" y="1295817"/>
                </a:lnTo>
                <a:lnTo>
                  <a:pt x="0" y="12958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1" name="Freeform 31"/>
          <p:cNvSpPr/>
          <p:nvPr/>
        </p:nvSpPr>
        <p:spPr>
          <a:xfrm>
            <a:off x="9169811" y="2010866"/>
            <a:ext cx="9491063" cy="6177979"/>
          </a:xfrm>
          <a:custGeom>
            <a:avLst/>
            <a:gdLst/>
            <a:ahLst/>
            <a:cxnLst/>
            <a:rect l="l" t="t" r="r" b="b"/>
            <a:pathLst>
              <a:path w="9491063" h="6177979">
                <a:moveTo>
                  <a:pt x="0" y="0"/>
                </a:moveTo>
                <a:lnTo>
                  <a:pt x="9491062" y="0"/>
                </a:lnTo>
                <a:lnTo>
                  <a:pt x="9491062" y="6177979"/>
                </a:lnTo>
                <a:lnTo>
                  <a:pt x="0" y="6177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2" name="TextBox 32"/>
          <p:cNvSpPr txBox="1"/>
          <p:nvPr/>
        </p:nvSpPr>
        <p:spPr>
          <a:xfrm>
            <a:off x="590578" y="1963241"/>
            <a:ext cx="8169658" cy="684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10"/>
              </a:lnSpc>
            </a:pPr>
            <a:r>
              <a:rPr lang="en-US" sz="2616">
                <a:solidFill>
                  <a:srgbClr val="231F20"/>
                </a:solidFill>
                <a:latin typeface="Source Serif Pro"/>
              </a:rPr>
              <a:t>Nada se lograría al tachar esta nueva tecnología de inútil. Si la entendemos como una ayuda más al servicio del terapeuta, a la manera que hoy en día se utilizan los test psicométricos, las aplicaciones de Ellie -o alguna otra inteligencia artificial- son muchas; como lo dice Rizzo “la meta no es remplazar a los humanos, sino darles herramientas” (ctd. en Bohannonn 251). </a:t>
            </a:r>
          </a:p>
          <a:p>
            <a:pPr marL="0" lvl="1" indent="0" algn="just">
              <a:lnSpc>
                <a:spcPts val="3610"/>
              </a:lnSpc>
              <a:spcBef>
                <a:spcPct val="0"/>
              </a:spcBef>
            </a:pPr>
            <a:r>
              <a:rPr lang="en-US" sz="2616">
                <a:solidFill>
                  <a:srgbClr val="231F20"/>
                </a:solidFill>
                <a:latin typeface="Source Serif Pro"/>
              </a:rPr>
              <a:t>Permitirle a un paciente en crisis, que por algún motivo no tiene acceso su terapeuta en el momento, realizar un proceso catártico donde pueda hablar de alguna experiencia traumática reciente; estos datos serían estudiados posteriormente por un clínico para utilizarlos como insumo en una futura terapia relacionada con dicho evento traumático.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9393" y="822182"/>
            <a:ext cx="4564974" cy="928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23"/>
              </a:lnSpc>
              <a:spcBef>
                <a:spcPct val="0"/>
              </a:spcBef>
            </a:pPr>
            <a:r>
              <a:rPr lang="en-US" sz="4800">
                <a:solidFill>
                  <a:srgbClr val="231F20"/>
                </a:solidFill>
                <a:latin typeface="Heading Now 71-78"/>
              </a:rPr>
              <a:t>CONCLUSIÓN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Abstract Watercolor Illustration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Abstract Watercolor Splash Illustration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Freeform 8"/>
          <p:cNvSpPr/>
          <p:nvPr/>
        </p:nvSpPr>
        <p:spPr>
          <a:xfrm>
            <a:off x="11531529" y="1639804"/>
            <a:ext cx="6596808" cy="6596808"/>
          </a:xfrm>
          <a:custGeom>
            <a:avLst/>
            <a:gdLst/>
            <a:ahLst/>
            <a:cxnLst/>
            <a:rect l="l" t="t" r="r" b="b"/>
            <a:pathLst>
              <a:path w="6596808" h="6596808">
                <a:moveTo>
                  <a:pt x="0" y="0"/>
                </a:moveTo>
                <a:lnTo>
                  <a:pt x="6596808" y="0"/>
                </a:lnTo>
                <a:lnTo>
                  <a:pt x="6596808" y="6596808"/>
                </a:lnTo>
                <a:lnTo>
                  <a:pt x="0" y="6596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9" name="TextBox 9"/>
          <p:cNvSpPr txBox="1"/>
          <p:nvPr/>
        </p:nvSpPr>
        <p:spPr>
          <a:xfrm>
            <a:off x="594600" y="1439779"/>
            <a:ext cx="7585493" cy="93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14"/>
              </a:lnSpc>
              <a:spcBef>
                <a:spcPct val="0"/>
              </a:spcBef>
            </a:pPr>
            <a:r>
              <a:rPr lang="en-US" sz="4865">
                <a:solidFill>
                  <a:srgbClr val="231F20"/>
                </a:solidFill>
                <a:latin typeface="Heading Now 71-78"/>
              </a:rPr>
              <a:t>BIBLIOGRAFÍAS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4600" y="3720472"/>
            <a:ext cx="10936929" cy="278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5"/>
              </a:lnSpc>
            </a:pPr>
            <a:endParaRPr/>
          </a:p>
          <a:p>
            <a:pPr>
              <a:lnSpc>
                <a:spcPts val="3725"/>
              </a:lnSpc>
            </a:pPr>
            <a:r>
              <a:rPr lang="en-US" sz="2699">
                <a:solidFill>
                  <a:srgbClr val="231F20"/>
                </a:solidFill>
                <a:latin typeface="Source Serif Pro"/>
              </a:rPr>
              <a:t>Rivera Estrada, J. E., &amp; Sánchez Salazar, D. V. (2016). Inteligencia artificial ¿reemplazando al humano en la psicoterapia? Escritos, 24(53), 271–291. https://doi.org/10.18566/escr.v24n53.a02</a:t>
            </a:r>
          </a:p>
          <a:p>
            <a:pPr>
              <a:lnSpc>
                <a:spcPts val="3725"/>
              </a:lnSpc>
            </a:pPr>
            <a:endParaRPr lang="en-US" sz="2699">
              <a:solidFill>
                <a:srgbClr val="231F20"/>
              </a:solidFill>
              <a:latin typeface="Source Serif Pro"/>
            </a:endParaRPr>
          </a:p>
          <a:p>
            <a:pPr marL="0" lvl="0" indent="0">
              <a:lnSpc>
                <a:spcPts val="3725"/>
              </a:lnSpc>
              <a:spcBef>
                <a:spcPct val="0"/>
              </a:spcBef>
            </a:pPr>
            <a:endParaRPr lang="en-US" sz="2699">
              <a:solidFill>
                <a:srgbClr val="231F20"/>
              </a:solidFill>
              <a:latin typeface="Source Serif Pro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130152" y="5324574"/>
            <a:ext cx="1388073" cy="1468155"/>
          </a:xfrm>
          <a:custGeom>
            <a:avLst/>
            <a:gdLst/>
            <a:ahLst/>
            <a:cxnLst/>
            <a:rect l="l" t="t" r="r" b="b"/>
            <a:pathLst>
              <a:path w="1388073" h="1468155">
                <a:moveTo>
                  <a:pt x="0" y="0"/>
                </a:moveTo>
                <a:lnTo>
                  <a:pt x="1388073" y="0"/>
                </a:lnTo>
                <a:lnTo>
                  <a:pt x="1388073" y="1468155"/>
                </a:lnTo>
                <a:lnTo>
                  <a:pt x="0" y="1468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2" name="Freeform 12"/>
          <p:cNvSpPr/>
          <p:nvPr/>
        </p:nvSpPr>
        <p:spPr>
          <a:xfrm>
            <a:off x="16027505" y="5137411"/>
            <a:ext cx="1308794" cy="1502791"/>
          </a:xfrm>
          <a:custGeom>
            <a:avLst/>
            <a:gdLst/>
            <a:ahLst/>
            <a:cxnLst/>
            <a:rect l="l" t="t" r="r" b="b"/>
            <a:pathLst>
              <a:path w="1308794" h="1502791">
                <a:moveTo>
                  <a:pt x="0" y="0"/>
                </a:moveTo>
                <a:lnTo>
                  <a:pt x="1308794" y="0"/>
                </a:lnTo>
                <a:lnTo>
                  <a:pt x="1308794" y="1502791"/>
                </a:lnTo>
                <a:lnTo>
                  <a:pt x="0" y="1502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3" name="Freeform 13"/>
          <p:cNvSpPr/>
          <p:nvPr/>
        </p:nvSpPr>
        <p:spPr>
          <a:xfrm>
            <a:off x="14107872" y="2148250"/>
            <a:ext cx="1444121" cy="1394233"/>
          </a:xfrm>
          <a:custGeom>
            <a:avLst/>
            <a:gdLst/>
            <a:ahLst/>
            <a:cxnLst/>
            <a:rect l="l" t="t" r="r" b="b"/>
            <a:pathLst>
              <a:path w="1444121" h="1394233">
                <a:moveTo>
                  <a:pt x="0" y="0"/>
                </a:moveTo>
                <a:lnTo>
                  <a:pt x="1444121" y="0"/>
                </a:lnTo>
                <a:lnTo>
                  <a:pt x="1444121" y="1394233"/>
                </a:lnTo>
                <a:lnTo>
                  <a:pt x="0" y="1394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299450" y="-8299450"/>
            <a:ext cx="1689100" cy="18288000"/>
            <a:chOff x="0" y="0"/>
            <a:chExt cx="444866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866" cy="4816592"/>
            </a:xfrm>
            <a:custGeom>
              <a:avLst/>
              <a:gdLst/>
              <a:ahLst/>
              <a:cxnLst/>
              <a:rect l="l" t="t" r="r" b="b"/>
              <a:pathLst>
                <a:path w="444866" h="4816592">
                  <a:moveTo>
                    <a:pt x="0" y="0"/>
                  </a:moveTo>
                  <a:lnTo>
                    <a:pt x="444866" y="0"/>
                  </a:lnTo>
                  <a:lnTo>
                    <a:pt x="444866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51300" y="0"/>
            <a:ext cx="1619250" cy="1689100"/>
            <a:chOff x="0" y="0"/>
            <a:chExt cx="426469" cy="4448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6469" cy="444866"/>
            </a:xfrm>
            <a:custGeom>
              <a:avLst/>
              <a:gdLst/>
              <a:ahLst/>
              <a:cxnLst/>
              <a:rect l="l" t="t" r="r" b="b"/>
              <a:pathLst>
                <a:path w="426469" h="444866">
                  <a:moveTo>
                    <a:pt x="0" y="0"/>
                  </a:moveTo>
                  <a:lnTo>
                    <a:pt x="426469" y="0"/>
                  </a:lnTo>
                  <a:lnTo>
                    <a:pt x="426469" y="444866"/>
                  </a:lnTo>
                  <a:lnTo>
                    <a:pt x="0" y="444866"/>
                  </a:lnTo>
                  <a:close/>
                </a:path>
              </a:pathLst>
            </a:custGeom>
            <a:solidFill>
              <a:srgbClr val="EEFAFF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58032" y="1697058"/>
            <a:ext cx="7971935" cy="6892884"/>
            <a:chOff x="0" y="0"/>
            <a:chExt cx="10629247" cy="919051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629247" cy="9190513"/>
              <a:chOff x="0" y="0"/>
              <a:chExt cx="1014292" cy="87700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14292" cy="877001"/>
              </a:xfrm>
              <a:custGeom>
                <a:avLst/>
                <a:gdLst/>
                <a:ahLst/>
                <a:cxnLst/>
                <a:rect l="l" t="t" r="r" b="b"/>
                <a:pathLst>
                  <a:path w="1014292" h="877001">
                    <a:moveTo>
                      <a:pt x="0" y="0"/>
                    </a:moveTo>
                    <a:lnTo>
                      <a:pt x="1014292" y="0"/>
                    </a:lnTo>
                    <a:lnTo>
                      <a:pt x="1014292" y="877001"/>
                    </a:lnTo>
                    <a:lnTo>
                      <a:pt x="0" y="877001"/>
                    </a:lnTo>
                    <a:close/>
                  </a:path>
                </a:pathLst>
              </a:custGeom>
              <a:solidFill>
                <a:srgbClr val="0D0608">
                  <a:alpha val="82745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91517" y="539496"/>
              <a:ext cx="9446214" cy="8111520"/>
              <a:chOff x="0" y="0"/>
              <a:chExt cx="1368163" cy="11748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68163" cy="1174850"/>
              </a:xfrm>
              <a:custGeom>
                <a:avLst/>
                <a:gdLst/>
                <a:ahLst/>
                <a:cxnLst/>
                <a:rect l="l" t="t" r="r" b="b"/>
                <a:pathLst>
                  <a:path w="1368163" h="1174850">
                    <a:moveTo>
                      <a:pt x="0" y="0"/>
                    </a:moveTo>
                    <a:lnTo>
                      <a:pt x="1368163" y="0"/>
                    </a:lnTo>
                    <a:lnTo>
                      <a:pt x="1368163" y="1174850"/>
                    </a:lnTo>
                    <a:lnTo>
                      <a:pt x="0" y="11748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14300"/>
                <a:ext cx="812800" cy="927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8512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5355768" y="2540321"/>
            <a:ext cx="7774200" cy="5815959"/>
            <a:chOff x="0" y="0"/>
            <a:chExt cx="10365600" cy="775461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28625"/>
              <a:ext cx="10365600" cy="4868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053"/>
                </a:lnSpc>
                <a:spcBef>
                  <a:spcPct val="0"/>
                </a:spcBef>
              </a:pPr>
              <a:r>
                <a:rPr lang="en-US" sz="10183">
                  <a:solidFill>
                    <a:srgbClr val="FFFFFF"/>
                  </a:solidFill>
                  <a:latin typeface="Heading Now 71-78"/>
                </a:rPr>
                <a:t>Gracias a todos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39997" y="5366723"/>
              <a:ext cx="9267529" cy="238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74"/>
                </a:lnSpc>
              </a:pPr>
              <a:r>
                <a:rPr lang="en-US" sz="3532">
                  <a:solidFill>
                    <a:srgbClr val="FFFFFF"/>
                  </a:solidFill>
                  <a:latin typeface="Source Serif Pro"/>
                </a:rPr>
                <a:t>El precio es lo que pagas. El valor es lo que recibes. (Warren Buffett)</a:t>
              </a:r>
            </a:p>
            <a:p>
              <a:pPr marL="0" lvl="0" indent="0" algn="ctr">
                <a:lnSpc>
                  <a:spcPts val="4874"/>
                </a:lnSpc>
                <a:spcBef>
                  <a:spcPct val="0"/>
                </a:spcBef>
              </a:pPr>
              <a:endParaRPr lang="en-US" sz="3532">
                <a:solidFill>
                  <a:srgbClr val="FFFFFF"/>
                </a:solidFill>
                <a:latin typeface="Source Serif Pr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Russian Abstract Wireframe Elements Polygonal Tessellation "/>
          <p:cNvSpPr/>
          <p:nvPr/>
        </p:nvSpPr>
        <p:spPr>
          <a:xfrm rot="2984660">
            <a:off x="15459392" y="3586957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 descr="Blue Abstract Watercolor Illustration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Russian Abstract Wireframe Elements Polygonal Tessellation "/>
          <p:cNvSpPr/>
          <p:nvPr/>
        </p:nvSpPr>
        <p:spPr>
          <a:xfrm rot="-1264648">
            <a:off x="-2042291" y="308610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Freeform 8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9" name="Freeform 9" descr="Abstract Watercolor Splash Illustration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10" name="Group 10"/>
          <p:cNvGrpSpPr/>
          <p:nvPr/>
        </p:nvGrpSpPr>
        <p:grpSpPr>
          <a:xfrm>
            <a:off x="6444850" y="2604749"/>
            <a:ext cx="6636723" cy="4492928"/>
            <a:chOff x="0" y="0"/>
            <a:chExt cx="1747943" cy="11833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7944" cy="1183323"/>
            </a:xfrm>
            <a:custGeom>
              <a:avLst/>
              <a:gdLst/>
              <a:ahLst/>
              <a:cxnLst/>
              <a:rect l="l" t="t" r="r" b="b"/>
              <a:pathLst>
                <a:path w="1747944" h="1183323">
                  <a:moveTo>
                    <a:pt x="0" y="0"/>
                  </a:moveTo>
                  <a:lnTo>
                    <a:pt x="1747944" y="0"/>
                  </a:lnTo>
                  <a:lnTo>
                    <a:pt x="1747944" y="1183323"/>
                  </a:lnTo>
                  <a:lnTo>
                    <a:pt x="0" y="1183323"/>
                  </a:lnTo>
                  <a:close/>
                </a:path>
              </a:pathLst>
            </a:custGeom>
            <a:solidFill>
              <a:srgbClr val="EEFAFF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983906" y="1302749"/>
            <a:ext cx="5024086" cy="11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6"/>
              </a:lnSpc>
            </a:pPr>
            <a:r>
              <a:rPr lang="en-US" sz="5961">
                <a:solidFill>
                  <a:srgbClr val="231F20"/>
                </a:solidFill>
                <a:latin typeface="Heading Now 71-78"/>
              </a:rPr>
              <a:t>ÍNDICE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56882" y="2937762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231F20"/>
                </a:solidFill>
                <a:latin typeface="Eczar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56882" y="3734881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231F20"/>
                </a:solidFill>
                <a:latin typeface="Eczar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77185" y="5276516"/>
            <a:ext cx="937219" cy="65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231F20"/>
                </a:solidFill>
                <a:latin typeface="Eczar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56882" y="5801856"/>
            <a:ext cx="937219" cy="65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231F20"/>
                </a:solidFill>
                <a:latin typeface="Eczar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6079" y="6477443"/>
            <a:ext cx="937219" cy="65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231F20"/>
                </a:solidFill>
                <a:latin typeface="Eczar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32960" y="3036189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>
                <a:solidFill>
                  <a:srgbClr val="231F20"/>
                </a:solidFill>
                <a:latin typeface="Source Serif Pro"/>
              </a:rPr>
              <a:t>Resumen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32960" y="3830407"/>
            <a:ext cx="6076629" cy="433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dirty="0" err="1">
                <a:solidFill>
                  <a:srgbClr val="231F20"/>
                </a:solidFill>
                <a:latin typeface="Source Serif Pro"/>
              </a:rPr>
              <a:t>Objetivo</a:t>
            </a:r>
            <a:endParaRPr lang="en-US" sz="2524" dirty="0">
              <a:solidFill>
                <a:srgbClr val="231F20"/>
              </a:solidFill>
              <a:latin typeface="Source Serif Pr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053263" y="541097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dirty="0">
                <a:solidFill>
                  <a:srgbClr val="231F20"/>
                </a:solidFill>
                <a:latin typeface="Source Serif Pro"/>
              </a:rPr>
              <a:t>Desarrollo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32960" y="5933414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dirty="0" err="1">
                <a:solidFill>
                  <a:srgbClr val="231F20"/>
                </a:solidFill>
                <a:latin typeface="Source Serif Pro"/>
              </a:rPr>
              <a:t>Conclusión</a:t>
            </a:r>
            <a:endParaRPr lang="en-US" sz="2524" dirty="0">
              <a:solidFill>
                <a:srgbClr val="231F20"/>
              </a:solidFill>
              <a:latin typeface="Source Serif Pr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962556" y="6617468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>
                <a:solidFill>
                  <a:srgbClr val="231F20"/>
                </a:solidFill>
                <a:latin typeface="Source Serif Pro"/>
              </a:rPr>
              <a:t>Bibliografías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D88429D4-FEA1-0F86-B7BF-ED6CB821EB57}"/>
              </a:ext>
            </a:extLst>
          </p:cNvPr>
          <p:cNvSpPr txBox="1"/>
          <p:nvPr/>
        </p:nvSpPr>
        <p:spPr>
          <a:xfrm>
            <a:off x="6620218" y="4528289"/>
            <a:ext cx="937219" cy="65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231F20"/>
                </a:solidFill>
                <a:latin typeface="Eczar"/>
              </a:rPr>
              <a:t>03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ECD1CA3D-7A96-A8D3-6983-2E7427C8A783}"/>
              </a:ext>
            </a:extLst>
          </p:cNvPr>
          <p:cNvSpPr txBox="1"/>
          <p:nvPr/>
        </p:nvSpPr>
        <p:spPr>
          <a:xfrm>
            <a:off x="7996296" y="462381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dirty="0" err="1">
                <a:solidFill>
                  <a:srgbClr val="231F20"/>
                </a:solidFill>
                <a:latin typeface="Source Serif Pro"/>
              </a:rPr>
              <a:t>Introducción</a:t>
            </a:r>
            <a:endParaRPr lang="en-US" sz="2524" dirty="0">
              <a:solidFill>
                <a:srgbClr val="231F20"/>
              </a:solidFill>
              <a:latin typeface="Source Serif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Abstract Watercolor Illustration"/>
          <p:cNvSpPr/>
          <p:nvPr/>
        </p:nvSpPr>
        <p:spPr>
          <a:xfrm>
            <a:off x="9797809" y="-4841039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 dirty="0"/>
          </a:p>
        </p:txBody>
      </p:sp>
      <p:sp>
        <p:nvSpPr>
          <p:cNvPr id="3" name="Freeform 3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Abstract Watercolor Splash Illustration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9" name="TextBox 9"/>
          <p:cNvSpPr txBox="1"/>
          <p:nvPr/>
        </p:nvSpPr>
        <p:spPr>
          <a:xfrm>
            <a:off x="594601" y="634466"/>
            <a:ext cx="7585493" cy="795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14"/>
              </a:lnSpc>
              <a:spcBef>
                <a:spcPct val="0"/>
              </a:spcBef>
            </a:pPr>
            <a:r>
              <a:rPr lang="en-US" sz="4865" dirty="0">
                <a:solidFill>
                  <a:srgbClr val="231F20"/>
                </a:solidFill>
                <a:latin typeface="Heading Now 71-78"/>
              </a:rPr>
              <a:t>OBJETIVO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6630" y="1235548"/>
            <a:ext cx="15816370" cy="2357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25"/>
              </a:lnSpc>
            </a:pPr>
            <a:endParaRPr dirty="0"/>
          </a:p>
          <a:p>
            <a:pPr algn="just">
              <a:lnSpc>
                <a:spcPts val="3725"/>
              </a:lnSpc>
            </a:pPr>
            <a:r>
              <a:rPr lang="es-MX" sz="3200" dirty="0">
                <a:solidFill>
                  <a:srgbClr val="231F20"/>
                </a:solidFill>
                <a:latin typeface="Source Serif Pro"/>
              </a:rPr>
              <a:t>Establecer si la utilización de Inteligencia artificial en una psicoterapia contribuye realmente al mejoramiento del ser humano permitiendo un progreso en la atención en salud mental o por el contrario</a:t>
            </a:r>
            <a:endParaRPr lang="en-US" sz="3200" dirty="0">
              <a:solidFill>
                <a:srgbClr val="231F20"/>
              </a:solidFill>
              <a:latin typeface="Source Serif Pro"/>
            </a:endParaRPr>
          </a:p>
          <a:p>
            <a:pPr marL="0" lvl="0" indent="0">
              <a:lnSpc>
                <a:spcPts val="3725"/>
              </a:lnSpc>
              <a:spcBef>
                <a:spcPct val="0"/>
              </a:spcBef>
            </a:pPr>
            <a:endParaRPr lang="en-US" sz="2699" dirty="0">
              <a:solidFill>
                <a:srgbClr val="231F20"/>
              </a:solidFill>
              <a:latin typeface="Source Serif Pro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130152" y="5324574"/>
            <a:ext cx="1388073" cy="1468155"/>
          </a:xfrm>
          <a:custGeom>
            <a:avLst/>
            <a:gdLst/>
            <a:ahLst/>
            <a:cxnLst/>
            <a:rect l="l" t="t" r="r" b="b"/>
            <a:pathLst>
              <a:path w="1388073" h="1468155">
                <a:moveTo>
                  <a:pt x="0" y="0"/>
                </a:moveTo>
                <a:lnTo>
                  <a:pt x="1388073" y="0"/>
                </a:lnTo>
                <a:lnTo>
                  <a:pt x="1388073" y="1468155"/>
                </a:lnTo>
                <a:lnTo>
                  <a:pt x="0" y="1468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2" name="Freeform 12"/>
          <p:cNvSpPr/>
          <p:nvPr/>
        </p:nvSpPr>
        <p:spPr>
          <a:xfrm>
            <a:off x="16027505" y="5137411"/>
            <a:ext cx="1308794" cy="1502791"/>
          </a:xfrm>
          <a:custGeom>
            <a:avLst/>
            <a:gdLst/>
            <a:ahLst/>
            <a:cxnLst/>
            <a:rect l="l" t="t" r="r" b="b"/>
            <a:pathLst>
              <a:path w="1308794" h="1502791">
                <a:moveTo>
                  <a:pt x="0" y="0"/>
                </a:moveTo>
                <a:lnTo>
                  <a:pt x="1308794" y="0"/>
                </a:lnTo>
                <a:lnTo>
                  <a:pt x="1308794" y="1502791"/>
                </a:lnTo>
                <a:lnTo>
                  <a:pt x="0" y="1502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pic>
        <p:nvPicPr>
          <p:cNvPr id="1026" name="Picture 2" descr="Jamás nadie va a reemplazar lo humano de la medicina - Inteligencia  Artificial - Foro Salud Digital">
            <a:extLst>
              <a:ext uri="{FF2B5EF4-FFF2-40B4-BE49-F238E27FC236}">
                <a16:creationId xmlns:a16="http://schemas.microsoft.com/office/drawing/2014/main" id="{E100CE90-6B9E-ECC7-D18B-BCF8C805D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425" y="3783971"/>
            <a:ext cx="12893572" cy="535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54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Abstract Watercolor Illustration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 descr="Russian Abstract Wireframe Elements Polygonal Tessellation "/>
          <p:cNvSpPr/>
          <p:nvPr/>
        </p:nvSpPr>
        <p:spPr>
          <a:xfrm rot="-1264648">
            <a:off x="-2042291" y="308610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Abstract Watercolor Splash Illustration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Freeform 8" descr="Abstract Watercolor Splash Illustration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9" name="Group 9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1A3D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09279" y="7967575"/>
            <a:ext cx="1488692" cy="148869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3D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041323" y="8190233"/>
            <a:ext cx="956147" cy="970260"/>
          </a:xfrm>
          <a:custGeom>
            <a:avLst/>
            <a:gdLst/>
            <a:ahLst/>
            <a:cxnLst/>
            <a:rect l="l" t="t" r="r" b="b"/>
            <a:pathLst>
              <a:path w="956147" h="970260">
                <a:moveTo>
                  <a:pt x="0" y="0"/>
                </a:moveTo>
                <a:lnTo>
                  <a:pt x="956147" y="0"/>
                </a:lnTo>
                <a:lnTo>
                  <a:pt x="956147" y="970260"/>
                </a:lnTo>
                <a:lnTo>
                  <a:pt x="0" y="97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16" name="Group 16"/>
          <p:cNvGrpSpPr/>
          <p:nvPr/>
        </p:nvGrpSpPr>
        <p:grpSpPr>
          <a:xfrm>
            <a:off x="4264542" y="7956700"/>
            <a:ext cx="1488692" cy="148869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3D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522072" y="8178328"/>
            <a:ext cx="1006880" cy="1023630"/>
          </a:xfrm>
          <a:custGeom>
            <a:avLst/>
            <a:gdLst/>
            <a:ahLst/>
            <a:cxnLst/>
            <a:rect l="l" t="t" r="r" b="b"/>
            <a:pathLst>
              <a:path w="1006880" h="1023630">
                <a:moveTo>
                  <a:pt x="0" y="0"/>
                </a:moveTo>
                <a:lnTo>
                  <a:pt x="1006881" y="0"/>
                </a:lnTo>
                <a:lnTo>
                  <a:pt x="1006881" y="1023630"/>
                </a:lnTo>
                <a:lnTo>
                  <a:pt x="0" y="10236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20" name="Group 20"/>
          <p:cNvGrpSpPr/>
          <p:nvPr/>
        </p:nvGrpSpPr>
        <p:grpSpPr>
          <a:xfrm>
            <a:off x="6820034" y="7967575"/>
            <a:ext cx="1488692" cy="148869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3D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7183075" y="8209076"/>
            <a:ext cx="894152" cy="1005692"/>
          </a:xfrm>
          <a:custGeom>
            <a:avLst/>
            <a:gdLst/>
            <a:ahLst/>
            <a:cxnLst/>
            <a:rect l="l" t="t" r="r" b="b"/>
            <a:pathLst>
              <a:path w="894152" h="1005692">
                <a:moveTo>
                  <a:pt x="0" y="0"/>
                </a:moveTo>
                <a:lnTo>
                  <a:pt x="894152" y="0"/>
                </a:lnTo>
                <a:lnTo>
                  <a:pt x="894152" y="1005692"/>
                </a:lnTo>
                <a:lnTo>
                  <a:pt x="0" y="10056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4" name="Freeform 24"/>
          <p:cNvSpPr/>
          <p:nvPr/>
        </p:nvSpPr>
        <p:spPr>
          <a:xfrm>
            <a:off x="8766757" y="2319425"/>
            <a:ext cx="8944242" cy="4773989"/>
          </a:xfrm>
          <a:custGeom>
            <a:avLst/>
            <a:gdLst/>
            <a:ahLst/>
            <a:cxnLst/>
            <a:rect l="l" t="t" r="r" b="b"/>
            <a:pathLst>
              <a:path w="8944242" h="4773989">
                <a:moveTo>
                  <a:pt x="0" y="0"/>
                </a:moveTo>
                <a:lnTo>
                  <a:pt x="8944242" y="0"/>
                </a:lnTo>
                <a:lnTo>
                  <a:pt x="8944242" y="4773989"/>
                </a:lnTo>
                <a:lnTo>
                  <a:pt x="0" y="4773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5" name="TextBox 25"/>
          <p:cNvSpPr txBox="1"/>
          <p:nvPr/>
        </p:nvSpPr>
        <p:spPr>
          <a:xfrm>
            <a:off x="1028700" y="801953"/>
            <a:ext cx="4724534" cy="11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u="none">
                <a:solidFill>
                  <a:srgbClr val="231F20"/>
                </a:solidFill>
                <a:latin typeface="Heading Now 71-78"/>
              </a:rPr>
              <a:t>RESUMEN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0943" y="2545874"/>
            <a:ext cx="6827783" cy="484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3"/>
              </a:lnSpc>
            </a:pPr>
            <a:r>
              <a:rPr lang="en-US" sz="2799">
                <a:solidFill>
                  <a:srgbClr val="231F20"/>
                </a:solidFill>
                <a:latin typeface="Source Serif Pro"/>
              </a:rPr>
              <a:t>La revolución tecnocientífica actual ha venido a reconfigurar el concepto de persona y de ser humano. Los avances tecnocientíficos nos hacen cuestionar sobre nuestra propia humanidad.</a:t>
            </a:r>
          </a:p>
          <a:p>
            <a:pPr marL="0" lvl="0" indent="0" algn="just">
              <a:lnSpc>
                <a:spcPts val="3863"/>
              </a:lnSpc>
              <a:spcBef>
                <a:spcPct val="0"/>
              </a:spcBef>
            </a:pPr>
            <a:r>
              <a:rPr lang="en-US" sz="2799">
                <a:solidFill>
                  <a:srgbClr val="231F20"/>
                </a:solidFill>
                <a:latin typeface="Source Serif Pro"/>
              </a:rPr>
              <a:t>La tecnología ha hecho que se acreciente el deseo de modificar nuestra condición humana buscando la perfección de las capacidades físicas, intelectuales y psicológicas.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Abstract Watercolor Illustration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Abstract Watercolor Splash Illustration"/>
          <p:cNvSpPr/>
          <p:nvPr/>
        </p:nvSpPr>
        <p:spPr>
          <a:xfrm>
            <a:off x="14584680" y="-244978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9" name="Group 9"/>
          <p:cNvGrpSpPr/>
          <p:nvPr/>
        </p:nvGrpSpPr>
        <p:grpSpPr>
          <a:xfrm>
            <a:off x="12820538" y="7739542"/>
            <a:ext cx="2537045" cy="2536186"/>
            <a:chOff x="0" y="0"/>
            <a:chExt cx="4262896" cy="42614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62882" cy="4261485"/>
            </a:xfrm>
            <a:custGeom>
              <a:avLst/>
              <a:gdLst/>
              <a:ahLst/>
              <a:cxnLst/>
              <a:rect l="l" t="t" r="r" b="b"/>
              <a:pathLst>
                <a:path w="4262882" h="4261485">
                  <a:moveTo>
                    <a:pt x="1699387" y="28829"/>
                  </a:moveTo>
                  <a:cubicBezTo>
                    <a:pt x="28829" y="1698879"/>
                    <a:pt x="28829" y="1698879"/>
                    <a:pt x="28829" y="1698879"/>
                  </a:cubicBezTo>
                  <a:cubicBezTo>
                    <a:pt x="0" y="1727708"/>
                    <a:pt x="0" y="1785239"/>
                    <a:pt x="28829" y="1814068"/>
                  </a:cubicBezTo>
                  <a:cubicBezTo>
                    <a:pt x="2477135" y="4232656"/>
                    <a:pt x="2477135" y="4232656"/>
                    <a:pt x="2477135" y="4232656"/>
                  </a:cubicBezTo>
                  <a:cubicBezTo>
                    <a:pt x="2505964" y="4261485"/>
                    <a:pt x="2534793" y="4261485"/>
                    <a:pt x="2563495" y="4232656"/>
                  </a:cubicBezTo>
                  <a:cubicBezTo>
                    <a:pt x="4262882" y="2562606"/>
                    <a:pt x="4262882" y="2562606"/>
                    <a:pt x="4262882" y="2562606"/>
                  </a:cubicBezTo>
                  <a:cubicBezTo>
                    <a:pt x="4262882" y="2562606"/>
                    <a:pt x="4262882" y="2533777"/>
                    <a:pt x="4262882" y="2505075"/>
                  </a:cubicBezTo>
                  <a:cubicBezTo>
                    <a:pt x="4262882" y="86360"/>
                    <a:pt x="4262882" y="86360"/>
                    <a:pt x="4262882" y="86360"/>
                  </a:cubicBezTo>
                  <a:cubicBezTo>
                    <a:pt x="4262882" y="28829"/>
                    <a:pt x="4234053" y="0"/>
                    <a:pt x="4205224" y="0"/>
                  </a:cubicBezTo>
                  <a:cubicBezTo>
                    <a:pt x="1757045" y="0"/>
                    <a:pt x="1757045" y="0"/>
                    <a:pt x="1757045" y="0"/>
                  </a:cubicBezTo>
                  <a:cubicBezTo>
                    <a:pt x="1728216" y="0"/>
                    <a:pt x="1728216" y="0"/>
                    <a:pt x="1699387" y="28829"/>
                  </a:cubicBezTo>
                  <a:close/>
                </a:path>
              </a:pathLst>
            </a:custGeom>
            <a:solidFill>
              <a:srgbClr val="1A3D36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699608" y="7739542"/>
            <a:ext cx="2588392" cy="2536186"/>
            <a:chOff x="0" y="0"/>
            <a:chExt cx="4349172" cy="42614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49242" cy="4261485"/>
            </a:xfrm>
            <a:custGeom>
              <a:avLst/>
              <a:gdLst/>
              <a:ahLst/>
              <a:cxnLst/>
              <a:rect l="l" t="t" r="r" b="b"/>
              <a:pathLst>
                <a:path w="4349242" h="4261485">
                  <a:moveTo>
                    <a:pt x="28829" y="28829"/>
                  </a:moveTo>
                  <a:cubicBezTo>
                    <a:pt x="0" y="28829"/>
                    <a:pt x="0" y="57531"/>
                    <a:pt x="0" y="86360"/>
                  </a:cubicBezTo>
                  <a:cubicBezTo>
                    <a:pt x="0" y="2447417"/>
                    <a:pt x="0" y="2447417"/>
                    <a:pt x="0" y="2447417"/>
                  </a:cubicBezTo>
                  <a:cubicBezTo>
                    <a:pt x="0" y="2447417"/>
                    <a:pt x="0" y="2476246"/>
                    <a:pt x="28829" y="2476246"/>
                  </a:cubicBezTo>
                  <a:cubicBezTo>
                    <a:pt x="1785747" y="4232656"/>
                    <a:pt x="1785747" y="4232656"/>
                    <a:pt x="1785747" y="4232656"/>
                  </a:cubicBezTo>
                  <a:cubicBezTo>
                    <a:pt x="1814576" y="4261485"/>
                    <a:pt x="1843405" y="4261485"/>
                    <a:pt x="1872107" y="4232656"/>
                  </a:cubicBezTo>
                  <a:cubicBezTo>
                    <a:pt x="4320413" y="1813941"/>
                    <a:pt x="4320413" y="1813941"/>
                    <a:pt x="4320413" y="1813941"/>
                  </a:cubicBezTo>
                  <a:cubicBezTo>
                    <a:pt x="4349242" y="1785112"/>
                    <a:pt x="4349242" y="1727581"/>
                    <a:pt x="4320413" y="1698752"/>
                  </a:cubicBezTo>
                  <a:cubicBezTo>
                    <a:pt x="2649855" y="28829"/>
                    <a:pt x="2649855" y="28829"/>
                    <a:pt x="2649855" y="28829"/>
                  </a:cubicBezTo>
                  <a:cubicBezTo>
                    <a:pt x="2621026" y="0"/>
                    <a:pt x="2621026" y="0"/>
                    <a:pt x="2592197" y="0"/>
                  </a:cubicBezTo>
                  <a:cubicBezTo>
                    <a:pt x="57658" y="0"/>
                    <a:pt x="57658" y="0"/>
                    <a:pt x="57658" y="0"/>
                  </a:cubicBezTo>
                  <a:cubicBezTo>
                    <a:pt x="57658" y="0"/>
                    <a:pt x="28829" y="0"/>
                    <a:pt x="28829" y="28829"/>
                  </a:cubicBezTo>
                  <a:close/>
                </a:path>
              </a:pathLst>
            </a:custGeom>
            <a:solidFill>
              <a:srgbClr val="1A3D36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699608" y="4825453"/>
            <a:ext cx="2588392" cy="2588177"/>
            <a:chOff x="0" y="0"/>
            <a:chExt cx="4349172" cy="43488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49242" cy="4348861"/>
            </a:xfrm>
            <a:custGeom>
              <a:avLst/>
              <a:gdLst/>
              <a:ahLst/>
              <a:cxnLst/>
              <a:rect l="l" t="t" r="r" b="b"/>
              <a:pathLst>
                <a:path w="4349242" h="4348861">
                  <a:moveTo>
                    <a:pt x="144018" y="4348861"/>
                  </a:moveTo>
                  <a:cubicBezTo>
                    <a:pt x="2505837" y="4348861"/>
                    <a:pt x="2505837" y="4348861"/>
                    <a:pt x="2505837" y="4348861"/>
                  </a:cubicBezTo>
                  <a:cubicBezTo>
                    <a:pt x="2534666" y="4348861"/>
                    <a:pt x="2534666" y="4320032"/>
                    <a:pt x="2563495" y="4320032"/>
                  </a:cubicBezTo>
                  <a:cubicBezTo>
                    <a:pt x="4320413" y="2563241"/>
                    <a:pt x="4320413" y="2563241"/>
                    <a:pt x="4320413" y="2563241"/>
                  </a:cubicBezTo>
                  <a:cubicBezTo>
                    <a:pt x="4349242" y="2534412"/>
                    <a:pt x="4349242" y="2476881"/>
                    <a:pt x="4320413" y="2448052"/>
                  </a:cubicBezTo>
                  <a:cubicBezTo>
                    <a:pt x="1872107" y="28829"/>
                    <a:pt x="1872107" y="28829"/>
                    <a:pt x="1872107" y="28829"/>
                  </a:cubicBezTo>
                  <a:cubicBezTo>
                    <a:pt x="1843278" y="0"/>
                    <a:pt x="1814449" y="0"/>
                    <a:pt x="1785747" y="28829"/>
                  </a:cubicBezTo>
                  <a:cubicBezTo>
                    <a:pt x="28829" y="1785620"/>
                    <a:pt x="28829" y="1785620"/>
                    <a:pt x="28829" y="1785620"/>
                  </a:cubicBezTo>
                  <a:cubicBezTo>
                    <a:pt x="0" y="1785620"/>
                    <a:pt x="0" y="1814449"/>
                    <a:pt x="0" y="1814449"/>
                  </a:cubicBezTo>
                  <a:cubicBezTo>
                    <a:pt x="0" y="4233672"/>
                    <a:pt x="0" y="4233672"/>
                    <a:pt x="0" y="4233672"/>
                  </a:cubicBezTo>
                  <a:cubicBezTo>
                    <a:pt x="0" y="4348861"/>
                    <a:pt x="57658" y="4348861"/>
                    <a:pt x="144018" y="4348861"/>
                  </a:cubicBezTo>
                  <a:close/>
                </a:path>
              </a:pathLst>
            </a:custGeom>
            <a:solidFill>
              <a:srgbClr val="1A3D36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20538" y="4825453"/>
            <a:ext cx="2537045" cy="2588177"/>
            <a:chOff x="0" y="0"/>
            <a:chExt cx="4262896" cy="43488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62882" cy="4348861"/>
            </a:xfrm>
            <a:custGeom>
              <a:avLst/>
              <a:gdLst/>
              <a:ahLst/>
              <a:cxnLst/>
              <a:rect l="l" t="t" r="r" b="b"/>
              <a:pathLst>
                <a:path w="4262882" h="4348861">
                  <a:moveTo>
                    <a:pt x="4262882" y="4320032"/>
                  </a:moveTo>
                  <a:cubicBezTo>
                    <a:pt x="4262882" y="4291203"/>
                    <a:pt x="4262882" y="4291203"/>
                    <a:pt x="4262882" y="4262374"/>
                  </a:cubicBezTo>
                  <a:cubicBezTo>
                    <a:pt x="4262882" y="1727962"/>
                    <a:pt x="4262882" y="1727962"/>
                    <a:pt x="4262882" y="1727962"/>
                  </a:cubicBezTo>
                  <a:cubicBezTo>
                    <a:pt x="4262882" y="1727962"/>
                    <a:pt x="4262882" y="1699133"/>
                    <a:pt x="4262882" y="1699133"/>
                  </a:cubicBezTo>
                  <a:cubicBezTo>
                    <a:pt x="2563495" y="28829"/>
                    <a:pt x="2563495" y="28829"/>
                    <a:pt x="2563495" y="28829"/>
                  </a:cubicBezTo>
                  <a:cubicBezTo>
                    <a:pt x="2534666" y="0"/>
                    <a:pt x="2505837" y="0"/>
                    <a:pt x="2477135" y="28829"/>
                  </a:cubicBezTo>
                  <a:cubicBezTo>
                    <a:pt x="28829" y="2448052"/>
                    <a:pt x="28829" y="2448052"/>
                    <a:pt x="28829" y="2448052"/>
                  </a:cubicBezTo>
                  <a:cubicBezTo>
                    <a:pt x="0" y="2476881"/>
                    <a:pt x="0" y="2534412"/>
                    <a:pt x="28829" y="2563241"/>
                  </a:cubicBezTo>
                  <a:cubicBezTo>
                    <a:pt x="1785747" y="4320032"/>
                    <a:pt x="1785747" y="4320032"/>
                    <a:pt x="1785747" y="4320032"/>
                  </a:cubicBezTo>
                  <a:cubicBezTo>
                    <a:pt x="1814576" y="4320032"/>
                    <a:pt x="1814576" y="4348861"/>
                    <a:pt x="1843405" y="4348861"/>
                  </a:cubicBezTo>
                  <a:cubicBezTo>
                    <a:pt x="4205224" y="4348861"/>
                    <a:pt x="4205224" y="4348861"/>
                    <a:pt x="4205224" y="4348861"/>
                  </a:cubicBezTo>
                  <a:cubicBezTo>
                    <a:pt x="4205224" y="4348861"/>
                    <a:pt x="4234053" y="4320032"/>
                    <a:pt x="4262882" y="4320032"/>
                  </a:cubicBezTo>
                  <a:close/>
                </a:path>
              </a:pathLst>
            </a:custGeom>
            <a:solidFill>
              <a:srgbClr val="1A3D36"/>
            </a:solidFill>
          </p:spPr>
          <p:txBody>
            <a:bodyPr/>
            <a:lstStyle/>
            <a:p>
              <a:endParaRPr lang="es-EC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990137" y="8154449"/>
            <a:ext cx="1003667" cy="655121"/>
          </a:xfrm>
          <a:custGeom>
            <a:avLst/>
            <a:gdLst/>
            <a:ahLst/>
            <a:cxnLst/>
            <a:rect l="l" t="t" r="r" b="b"/>
            <a:pathLst>
              <a:path w="1003667" h="655121">
                <a:moveTo>
                  <a:pt x="0" y="0"/>
                </a:moveTo>
                <a:lnTo>
                  <a:pt x="1003667" y="0"/>
                </a:lnTo>
                <a:lnTo>
                  <a:pt x="1003667" y="655121"/>
                </a:lnTo>
                <a:lnTo>
                  <a:pt x="0" y="655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8" name="Freeform 18"/>
          <p:cNvSpPr/>
          <p:nvPr/>
        </p:nvSpPr>
        <p:spPr>
          <a:xfrm>
            <a:off x="14005845" y="6047411"/>
            <a:ext cx="1004953" cy="904458"/>
          </a:xfrm>
          <a:custGeom>
            <a:avLst/>
            <a:gdLst/>
            <a:ahLst/>
            <a:cxnLst/>
            <a:rect l="l" t="t" r="r" b="b"/>
            <a:pathLst>
              <a:path w="1004953" h="904458">
                <a:moveTo>
                  <a:pt x="0" y="0"/>
                </a:moveTo>
                <a:lnTo>
                  <a:pt x="1004953" y="0"/>
                </a:lnTo>
                <a:lnTo>
                  <a:pt x="1004953" y="904457"/>
                </a:lnTo>
                <a:lnTo>
                  <a:pt x="0" y="9044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9" name="Freeform 19"/>
          <p:cNvSpPr/>
          <p:nvPr/>
        </p:nvSpPr>
        <p:spPr>
          <a:xfrm>
            <a:off x="16073257" y="6047411"/>
            <a:ext cx="1002354" cy="1000532"/>
          </a:xfrm>
          <a:custGeom>
            <a:avLst/>
            <a:gdLst/>
            <a:ahLst/>
            <a:cxnLst/>
            <a:rect l="l" t="t" r="r" b="b"/>
            <a:pathLst>
              <a:path w="1002354" h="1000532">
                <a:moveTo>
                  <a:pt x="0" y="0"/>
                </a:moveTo>
                <a:lnTo>
                  <a:pt x="1002354" y="0"/>
                </a:lnTo>
                <a:lnTo>
                  <a:pt x="1002354" y="1000531"/>
                </a:lnTo>
                <a:lnTo>
                  <a:pt x="0" y="10005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0" name="Freeform 20"/>
          <p:cNvSpPr/>
          <p:nvPr/>
        </p:nvSpPr>
        <p:spPr>
          <a:xfrm>
            <a:off x="14089061" y="8140942"/>
            <a:ext cx="929212" cy="853186"/>
          </a:xfrm>
          <a:custGeom>
            <a:avLst/>
            <a:gdLst/>
            <a:ahLst/>
            <a:cxnLst/>
            <a:rect l="l" t="t" r="r" b="b"/>
            <a:pathLst>
              <a:path w="929212" h="853186">
                <a:moveTo>
                  <a:pt x="0" y="0"/>
                </a:moveTo>
                <a:lnTo>
                  <a:pt x="929212" y="0"/>
                </a:lnTo>
                <a:lnTo>
                  <a:pt x="929212" y="853186"/>
                </a:lnTo>
                <a:lnTo>
                  <a:pt x="0" y="853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4" name="TextBox 24"/>
          <p:cNvSpPr txBox="1"/>
          <p:nvPr/>
        </p:nvSpPr>
        <p:spPr>
          <a:xfrm>
            <a:off x="387924" y="135225"/>
            <a:ext cx="11639438" cy="5484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63"/>
              </a:lnSpc>
            </a:pP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La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psicología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se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basa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fundamentalmente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en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establecer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una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conexión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humana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profunda entre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el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psicólogo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y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su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cliente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.</a:t>
            </a:r>
          </a:p>
          <a:p>
            <a:pPr algn="just">
              <a:lnSpc>
                <a:spcPts val="3863"/>
              </a:lnSpc>
            </a:pPr>
            <a:r>
              <a:rPr lang="en-US" sz="2799" dirty="0">
                <a:solidFill>
                  <a:srgbClr val="231F20"/>
                </a:solidFill>
                <a:latin typeface="Source Serif Pro"/>
              </a:rPr>
              <a:t>Una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alianza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terapéutica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sólida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se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basa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en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la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empatía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, la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compasión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y la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comprensión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, que son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cualidades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inherentemente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humanas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.</a:t>
            </a:r>
          </a:p>
          <a:p>
            <a:pPr algn="just">
              <a:lnSpc>
                <a:spcPts val="3863"/>
              </a:lnSpc>
            </a:pP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Si bien la IA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puede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simular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una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conversación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y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analizar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datos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,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carece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de la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capacidad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de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conectarse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genuinamente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con las personas a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nivel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 Bold"/>
              </a:rPr>
              <a:t>emocional</a:t>
            </a:r>
            <a:r>
              <a:rPr lang="en-US" sz="2799" dirty="0">
                <a:solidFill>
                  <a:srgbClr val="231F20"/>
                </a:solidFill>
                <a:latin typeface="Source Serif Pro Bold"/>
              </a:rPr>
              <a:t>.</a:t>
            </a:r>
          </a:p>
          <a:p>
            <a:pPr algn="just">
              <a:lnSpc>
                <a:spcPts val="3863"/>
              </a:lnSpc>
            </a:pPr>
            <a:r>
              <a:rPr lang="en-US" sz="2799" dirty="0">
                <a:solidFill>
                  <a:srgbClr val="231F20"/>
                </a:solidFill>
                <a:latin typeface="Source Serif Pro"/>
              </a:rPr>
              <a:t>Los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clientes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a menudo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buscan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comodidad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y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consuelo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al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compartir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sus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pensamientos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y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sentimientos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con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otro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ser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humano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, lo que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hace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que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el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elemento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humano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sea indispensable.</a:t>
            </a:r>
          </a:p>
          <a:p>
            <a:pPr marL="0" lvl="0" indent="0" algn="just">
              <a:lnSpc>
                <a:spcPts val="3863"/>
              </a:lnSpc>
              <a:spcBef>
                <a:spcPct val="0"/>
              </a:spcBef>
            </a:pPr>
            <a:endParaRPr lang="en-US" sz="2799" dirty="0">
              <a:solidFill>
                <a:srgbClr val="231F20"/>
              </a:solidFill>
              <a:latin typeface="Source Serif Pro"/>
            </a:endParaRPr>
          </a:p>
        </p:txBody>
      </p:sp>
      <p:pic>
        <p:nvPicPr>
          <p:cNvPr id="28" name="Elementos multimedia en línea 27" title="iCub facial expressions">
            <a:hlinkClick r:id="" action="ppaction://media"/>
            <a:extLst>
              <a:ext uri="{FF2B5EF4-FFF2-40B4-BE49-F238E27FC236}">
                <a16:creationId xmlns:a16="http://schemas.microsoft.com/office/drawing/2014/main" id="{C7A7859A-7F4B-59D8-A594-BD89DDB1416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3"/>
          <a:stretch>
            <a:fillRect/>
          </a:stretch>
        </p:blipFill>
        <p:spPr>
          <a:xfrm>
            <a:off x="6048160" y="5137567"/>
            <a:ext cx="7406640" cy="4772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Abstract Watercolor Illustration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Abstract Watercolor Splash Illustration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Freeform 8"/>
          <p:cNvSpPr/>
          <p:nvPr/>
        </p:nvSpPr>
        <p:spPr>
          <a:xfrm>
            <a:off x="15548759" y="8706229"/>
            <a:ext cx="635472" cy="726632"/>
          </a:xfrm>
          <a:custGeom>
            <a:avLst/>
            <a:gdLst/>
            <a:ahLst/>
            <a:cxnLst/>
            <a:rect l="l" t="t" r="r" b="b"/>
            <a:pathLst>
              <a:path w="635472" h="726632">
                <a:moveTo>
                  <a:pt x="0" y="0"/>
                </a:moveTo>
                <a:lnTo>
                  <a:pt x="635472" y="0"/>
                </a:lnTo>
                <a:lnTo>
                  <a:pt x="635472" y="726632"/>
                </a:lnTo>
                <a:lnTo>
                  <a:pt x="0" y="726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9" name="Freeform 9"/>
          <p:cNvSpPr/>
          <p:nvPr/>
        </p:nvSpPr>
        <p:spPr>
          <a:xfrm>
            <a:off x="9393679" y="8792711"/>
            <a:ext cx="677310" cy="652681"/>
          </a:xfrm>
          <a:custGeom>
            <a:avLst/>
            <a:gdLst/>
            <a:ahLst/>
            <a:cxnLst/>
            <a:rect l="l" t="t" r="r" b="b"/>
            <a:pathLst>
              <a:path w="677310" h="652681">
                <a:moveTo>
                  <a:pt x="0" y="0"/>
                </a:moveTo>
                <a:lnTo>
                  <a:pt x="677310" y="0"/>
                </a:lnTo>
                <a:lnTo>
                  <a:pt x="677310" y="652681"/>
                </a:lnTo>
                <a:lnTo>
                  <a:pt x="0" y="652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0" name="Freeform 10"/>
          <p:cNvSpPr/>
          <p:nvPr/>
        </p:nvSpPr>
        <p:spPr>
          <a:xfrm>
            <a:off x="5044188" y="5779816"/>
            <a:ext cx="671058" cy="751694"/>
          </a:xfrm>
          <a:custGeom>
            <a:avLst/>
            <a:gdLst/>
            <a:ahLst/>
            <a:cxnLst/>
            <a:rect l="l" t="t" r="r" b="b"/>
            <a:pathLst>
              <a:path w="671058" h="751694">
                <a:moveTo>
                  <a:pt x="0" y="0"/>
                </a:moveTo>
                <a:lnTo>
                  <a:pt x="671058" y="0"/>
                </a:lnTo>
                <a:lnTo>
                  <a:pt x="671058" y="751694"/>
                </a:lnTo>
                <a:lnTo>
                  <a:pt x="0" y="751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1" name="Freeform 11"/>
          <p:cNvSpPr/>
          <p:nvPr/>
        </p:nvSpPr>
        <p:spPr>
          <a:xfrm>
            <a:off x="12785185" y="8693698"/>
            <a:ext cx="629974" cy="723352"/>
          </a:xfrm>
          <a:custGeom>
            <a:avLst/>
            <a:gdLst/>
            <a:ahLst/>
            <a:cxnLst/>
            <a:rect l="l" t="t" r="r" b="b"/>
            <a:pathLst>
              <a:path w="629974" h="723352">
                <a:moveTo>
                  <a:pt x="0" y="0"/>
                </a:moveTo>
                <a:lnTo>
                  <a:pt x="629974" y="0"/>
                </a:lnTo>
                <a:lnTo>
                  <a:pt x="629974" y="723352"/>
                </a:lnTo>
                <a:lnTo>
                  <a:pt x="0" y="7233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2" name="Freeform 12"/>
          <p:cNvSpPr/>
          <p:nvPr/>
        </p:nvSpPr>
        <p:spPr>
          <a:xfrm>
            <a:off x="2158815" y="5779816"/>
            <a:ext cx="751694" cy="751694"/>
          </a:xfrm>
          <a:custGeom>
            <a:avLst/>
            <a:gdLst/>
            <a:ahLst/>
            <a:cxnLst/>
            <a:rect l="l" t="t" r="r" b="b"/>
            <a:pathLst>
              <a:path w="751694" h="751694">
                <a:moveTo>
                  <a:pt x="0" y="0"/>
                </a:moveTo>
                <a:lnTo>
                  <a:pt x="751694" y="0"/>
                </a:lnTo>
                <a:lnTo>
                  <a:pt x="751694" y="751694"/>
                </a:lnTo>
                <a:lnTo>
                  <a:pt x="0" y="7516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3" name="Freeform 13"/>
          <p:cNvSpPr/>
          <p:nvPr/>
        </p:nvSpPr>
        <p:spPr>
          <a:xfrm>
            <a:off x="775689" y="2347873"/>
            <a:ext cx="7073077" cy="6022715"/>
          </a:xfrm>
          <a:custGeom>
            <a:avLst/>
            <a:gdLst/>
            <a:ahLst/>
            <a:cxnLst/>
            <a:rect l="l" t="t" r="r" b="b"/>
            <a:pathLst>
              <a:path w="7073077" h="6022715">
                <a:moveTo>
                  <a:pt x="0" y="0"/>
                </a:moveTo>
                <a:lnTo>
                  <a:pt x="7073077" y="0"/>
                </a:lnTo>
                <a:lnTo>
                  <a:pt x="7073077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4" name="TextBox 14"/>
          <p:cNvSpPr txBox="1"/>
          <p:nvPr/>
        </p:nvSpPr>
        <p:spPr>
          <a:xfrm>
            <a:off x="119848" y="125578"/>
            <a:ext cx="5581324" cy="90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</a:pPr>
            <a:r>
              <a:rPr lang="en-US" sz="4660">
                <a:solidFill>
                  <a:srgbClr val="231F20"/>
                </a:solidFill>
                <a:latin typeface="Heading Now 71-78"/>
              </a:rPr>
              <a:t>DESARROLLO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14836" y="1255391"/>
            <a:ext cx="7348238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9"/>
              </a:lnSpc>
              <a:spcBef>
                <a:spcPct val="0"/>
              </a:spcBef>
            </a:pPr>
            <a:r>
              <a:rPr lang="en-US" sz="2999">
                <a:solidFill>
                  <a:srgbClr val="273384"/>
                </a:solidFill>
                <a:latin typeface="Eczar Bold"/>
              </a:rPr>
              <a:t>La inteligencia artificial en la actualidad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5975" y="2557671"/>
            <a:ext cx="8538197" cy="598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63"/>
              </a:lnSpc>
            </a:pP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Desde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Alan Turing, la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inteligencia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artificial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como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“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ciencia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que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trata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de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establecer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las bases para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el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posterior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desarrollo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de un conjunto de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técnicas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destinadas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dotar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a las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máquinas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de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una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cierta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autonomía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” (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Moret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y Alonso 16), ha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representado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un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sueño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para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el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hombre.</a:t>
            </a:r>
          </a:p>
          <a:p>
            <a:pPr marL="0" lvl="0" indent="0" algn="just">
              <a:lnSpc>
                <a:spcPts val="3863"/>
              </a:lnSpc>
              <a:spcBef>
                <a:spcPct val="0"/>
              </a:spcBef>
            </a:pPr>
            <a:r>
              <a:rPr lang="en-US" sz="2799" dirty="0">
                <a:solidFill>
                  <a:srgbClr val="231F20"/>
                </a:solidFill>
                <a:latin typeface="Source Serif Pro"/>
              </a:rPr>
              <a:t>Sus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esfuerzos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para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lograr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que la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máquina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sea lo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más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autónoma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posible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no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han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cesado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nunca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. Sin embargo, con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el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advenimiento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del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llamado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progreso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tecnocientífico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,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en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los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últimos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años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el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desarrollo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de la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inteligencia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artificial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nos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hace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cuestionar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sobre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el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futuro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que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como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humanidad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nos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231F20"/>
                </a:solidFill>
                <a:latin typeface="Source Serif Pro"/>
              </a:rPr>
              <a:t>espera</a:t>
            </a:r>
            <a:r>
              <a:rPr lang="en-US" sz="2799" dirty="0">
                <a:solidFill>
                  <a:srgbClr val="231F20"/>
                </a:solidFill>
                <a:latin typeface="Source Serif Pro"/>
              </a:rPr>
              <a:t>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Abstract Watercolor Illustration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Abstract Watercolor Splash Illustration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8" name="Group 8"/>
          <p:cNvGrpSpPr/>
          <p:nvPr/>
        </p:nvGrpSpPr>
        <p:grpSpPr>
          <a:xfrm>
            <a:off x="8680162" y="718801"/>
            <a:ext cx="12730488" cy="8323202"/>
            <a:chOff x="0" y="0"/>
            <a:chExt cx="932394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394" cy="609600"/>
            </a:xfrm>
            <a:custGeom>
              <a:avLst/>
              <a:gdLst/>
              <a:ahLst/>
              <a:cxnLst/>
              <a:rect l="l" t="t" r="r" b="b"/>
              <a:pathLst>
                <a:path w="932394" h="609600">
                  <a:moveTo>
                    <a:pt x="203200" y="0"/>
                  </a:moveTo>
                  <a:lnTo>
                    <a:pt x="932394" y="0"/>
                  </a:lnTo>
                  <a:lnTo>
                    <a:pt x="72919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67653" y="7594521"/>
            <a:ext cx="8900620" cy="1836964"/>
            <a:chOff x="0" y="0"/>
            <a:chExt cx="2643296" cy="5455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43296" cy="545539"/>
            </a:xfrm>
            <a:custGeom>
              <a:avLst/>
              <a:gdLst/>
              <a:ahLst/>
              <a:cxnLst/>
              <a:rect l="l" t="t" r="r" b="b"/>
              <a:pathLst>
                <a:path w="2643296" h="545539">
                  <a:moveTo>
                    <a:pt x="203200" y="0"/>
                  </a:moveTo>
                  <a:lnTo>
                    <a:pt x="2643296" y="0"/>
                  </a:lnTo>
                  <a:lnTo>
                    <a:pt x="2440096" y="545539"/>
                  </a:lnTo>
                  <a:lnTo>
                    <a:pt x="0" y="54553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FAFF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80162" y="8024444"/>
            <a:ext cx="5743620" cy="977118"/>
            <a:chOff x="0" y="0"/>
            <a:chExt cx="7658161" cy="1302824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7658161" cy="1302824"/>
              <a:chOff x="0" y="0"/>
              <a:chExt cx="13271500" cy="225777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" y="0"/>
                <a:ext cx="105791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105791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close/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close/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close/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close/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close/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close/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close/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close/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close/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close/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close/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  <a:close/>
                  </a:path>
                </a:pathLst>
              </a:custGeom>
              <a:solidFill>
                <a:srgbClr val="1A3D36"/>
              </a:solidFill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10680700" y="0"/>
                <a:ext cx="25781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</a:path>
                </a:pathLst>
              </a:custGeom>
              <a:solidFill>
                <a:srgbClr val="1A3D36"/>
              </a:solidFill>
            </p:spPr>
            <p:txBody>
              <a:bodyPr/>
              <a:lstStyle/>
              <a:p>
                <a:endParaRPr lang="es-EC"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514769" y="671176"/>
            <a:ext cx="10135160" cy="1159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553"/>
              </a:lnSpc>
              <a:spcBef>
                <a:spcPct val="0"/>
              </a:spcBef>
            </a:pPr>
            <a:r>
              <a:rPr lang="en-US" sz="3299" dirty="0">
                <a:solidFill>
                  <a:srgbClr val="273384"/>
                </a:solidFill>
                <a:latin typeface="Source Serif Pro Bold"/>
              </a:rPr>
              <a:t> </a:t>
            </a:r>
            <a:r>
              <a:rPr lang="en-US" sz="3299" dirty="0" err="1">
                <a:solidFill>
                  <a:srgbClr val="273384"/>
                </a:solidFill>
                <a:latin typeface="Source Serif Pro Bold"/>
              </a:rPr>
              <a:t>Ejemplo</a:t>
            </a:r>
            <a:r>
              <a:rPr lang="en-US" sz="3299" dirty="0">
                <a:solidFill>
                  <a:srgbClr val="273384"/>
                </a:solidFill>
                <a:latin typeface="Source Serif Pro Bold"/>
              </a:rPr>
              <a:t> de </a:t>
            </a:r>
            <a:r>
              <a:rPr lang="en-US" sz="3299" dirty="0" err="1">
                <a:solidFill>
                  <a:srgbClr val="273384"/>
                </a:solidFill>
                <a:latin typeface="Source Serif Pro Bold"/>
              </a:rPr>
              <a:t>como</a:t>
            </a:r>
            <a:r>
              <a:rPr lang="en-US" sz="3299" dirty="0">
                <a:solidFill>
                  <a:srgbClr val="273384"/>
                </a:solidFill>
                <a:latin typeface="Source Serif Pro Bold"/>
              </a:rPr>
              <a:t> la IA </a:t>
            </a:r>
            <a:r>
              <a:rPr lang="en-US" sz="3299" dirty="0" err="1">
                <a:solidFill>
                  <a:srgbClr val="273384"/>
                </a:solidFill>
                <a:latin typeface="Source Serif Pro Bold"/>
              </a:rPr>
              <a:t>tiene</a:t>
            </a:r>
            <a:r>
              <a:rPr lang="en-US" sz="3299" dirty="0">
                <a:solidFill>
                  <a:srgbClr val="273384"/>
                </a:solidFill>
                <a:latin typeface="Source Serif Pro Bold"/>
              </a:rPr>
              <a:t> </a:t>
            </a:r>
            <a:r>
              <a:rPr lang="en-US" sz="3299" dirty="0" err="1">
                <a:solidFill>
                  <a:srgbClr val="273384"/>
                </a:solidFill>
                <a:latin typeface="Source Serif Pro Bold"/>
              </a:rPr>
              <a:t>capacidad</a:t>
            </a:r>
            <a:r>
              <a:rPr lang="en-US" sz="3299" dirty="0">
                <a:solidFill>
                  <a:srgbClr val="273384"/>
                </a:solidFill>
                <a:latin typeface="Source Serif Pro Bold"/>
              </a:rPr>
              <a:t> de </a:t>
            </a:r>
            <a:r>
              <a:rPr lang="en-US" sz="3299" dirty="0" err="1">
                <a:solidFill>
                  <a:srgbClr val="273384"/>
                </a:solidFill>
                <a:latin typeface="Source Serif Pro Bold"/>
              </a:rPr>
              <a:t>sobrepasar</a:t>
            </a:r>
            <a:r>
              <a:rPr lang="en-US" sz="3299" dirty="0">
                <a:solidFill>
                  <a:srgbClr val="273384"/>
                </a:solidFill>
                <a:latin typeface="Source Serif Pro Bold"/>
              </a:rPr>
              <a:t> al </a:t>
            </a:r>
            <a:r>
              <a:rPr lang="en-US" sz="3299" dirty="0" err="1">
                <a:solidFill>
                  <a:srgbClr val="273384"/>
                </a:solidFill>
                <a:latin typeface="Source Serif Pro Bold"/>
              </a:rPr>
              <a:t>humano</a:t>
            </a:r>
            <a:endParaRPr lang="en-US" sz="3299" dirty="0">
              <a:solidFill>
                <a:srgbClr val="273384"/>
              </a:solidFill>
              <a:latin typeface="Source Serif Pro Bold"/>
            </a:endParaRPr>
          </a:p>
        </p:txBody>
      </p:sp>
      <p:pic>
        <p:nvPicPr>
          <p:cNvPr id="21" name="Elementos multimedia en línea 20" title="Un AlphaGo invencible">
            <a:hlinkClick r:id="" action="ppaction://media"/>
            <a:extLst>
              <a:ext uri="{FF2B5EF4-FFF2-40B4-BE49-F238E27FC236}">
                <a16:creationId xmlns:a16="http://schemas.microsoft.com/office/drawing/2014/main" id="{E2ECC506-4EAF-1F93-4D04-4D099F7976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743697" y="1515615"/>
            <a:ext cx="11117684" cy="628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A953ABC7-1052-8C4C-B689-7E7010D8135E}"/>
              </a:ext>
            </a:extLst>
          </p:cNvPr>
          <p:cNvSpPr txBox="1"/>
          <p:nvPr/>
        </p:nvSpPr>
        <p:spPr>
          <a:xfrm>
            <a:off x="483702" y="2211905"/>
            <a:ext cx="6918113" cy="6984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63"/>
              </a:lnSpc>
            </a:pPr>
            <a:r>
              <a:rPr lang="es-MX" sz="2799" dirty="0">
                <a:solidFill>
                  <a:srgbClr val="231F20"/>
                </a:solidFill>
                <a:latin typeface="Source Serif Pro"/>
              </a:rPr>
              <a:t>“Inteligencia artificial de Google derrotó por primera vez a un profesional del milenario juego </a:t>
            </a:r>
            <a:r>
              <a:rPr lang="es-MX" sz="2799" dirty="0" err="1">
                <a:solidFill>
                  <a:srgbClr val="231F20"/>
                </a:solidFill>
                <a:latin typeface="Source Serif Pro"/>
              </a:rPr>
              <a:t>Go</a:t>
            </a:r>
            <a:r>
              <a:rPr lang="es-MX" sz="2799" dirty="0">
                <a:solidFill>
                  <a:srgbClr val="231F20"/>
                </a:solidFill>
                <a:latin typeface="Source Serif Pro"/>
              </a:rPr>
              <a:t>” (Infobae) o “La inteligencia artificial conquista el último tablero de los humanos. Una máquina vence por primera vez a un jugador profesional del milenario juego chino </a:t>
            </a:r>
            <a:r>
              <a:rPr lang="es-MX" sz="2799" dirty="0" err="1">
                <a:solidFill>
                  <a:srgbClr val="231F20"/>
                </a:solidFill>
                <a:latin typeface="Source Serif Pro"/>
              </a:rPr>
              <a:t>Go</a:t>
            </a:r>
            <a:r>
              <a:rPr lang="es-MX" sz="2799" dirty="0">
                <a:solidFill>
                  <a:srgbClr val="231F20"/>
                </a:solidFill>
                <a:latin typeface="Source Serif Pro"/>
              </a:rPr>
              <a:t>” (Salas), entre otros. </a:t>
            </a:r>
          </a:p>
          <a:p>
            <a:pPr algn="just">
              <a:lnSpc>
                <a:spcPts val="3863"/>
              </a:lnSpc>
            </a:pPr>
            <a:r>
              <a:rPr lang="es-MX" sz="2799" dirty="0">
                <a:solidFill>
                  <a:srgbClr val="231F20"/>
                </a:solidFill>
                <a:latin typeface="Source Serif Pro"/>
              </a:rPr>
              <a:t>Frente a los 20 o 30 movimientos que se pueden realizar en cada jugada de ajedrez, el </a:t>
            </a:r>
            <a:r>
              <a:rPr lang="es-MX" sz="2799" dirty="0" err="1">
                <a:solidFill>
                  <a:srgbClr val="231F20"/>
                </a:solidFill>
                <a:latin typeface="Source Serif Pro"/>
              </a:rPr>
              <a:t>Go</a:t>
            </a:r>
            <a:r>
              <a:rPr lang="es-MX" sz="2799" dirty="0">
                <a:solidFill>
                  <a:srgbClr val="231F20"/>
                </a:solidFill>
                <a:latin typeface="Source Serif Pro"/>
              </a:rPr>
              <a:t> ofrece hasta 250. Además, una partida completa se desarrolla en muchos más turnos que el ajedrez: 200 frente a unos 40.</a:t>
            </a:r>
          </a:p>
        </p:txBody>
      </p:sp>
    </p:spTree>
    <p:extLst>
      <p:ext uri="{BB962C8B-B14F-4D97-AF65-F5344CB8AC3E}">
        <p14:creationId xmlns:p14="http://schemas.microsoft.com/office/powerpoint/2010/main" val="303729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Abstract Watercolor Illustration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Abstract Watercolor Splash Illustration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10" name="Group 10"/>
          <p:cNvGrpSpPr/>
          <p:nvPr/>
        </p:nvGrpSpPr>
        <p:grpSpPr>
          <a:xfrm>
            <a:off x="12168199" y="3176228"/>
            <a:ext cx="810058" cy="1593044"/>
            <a:chOff x="0" y="0"/>
            <a:chExt cx="1120320" cy="2203200"/>
          </a:xfrm>
        </p:grpSpPr>
        <p:sp>
          <p:nvSpPr>
            <p:cNvPr id="11" name="Freeform 11"/>
            <p:cNvSpPr/>
            <p:nvPr/>
          </p:nvSpPr>
          <p:spPr>
            <a:xfrm>
              <a:off x="5334" y="3937"/>
              <a:ext cx="1114933" cy="2184654"/>
            </a:xfrm>
            <a:custGeom>
              <a:avLst/>
              <a:gdLst/>
              <a:ahLst/>
              <a:cxnLst/>
              <a:rect l="l" t="t" r="r" b="b"/>
              <a:pathLst>
                <a:path w="1114933" h="2184654">
                  <a:moveTo>
                    <a:pt x="20955" y="0"/>
                  </a:moveTo>
                  <a:cubicBezTo>
                    <a:pt x="640588" y="543560"/>
                    <a:pt x="1053719" y="1316863"/>
                    <a:pt x="1114933" y="2182368"/>
                  </a:cubicBezTo>
                  <a:lnTo>
                    <a:pt x="1083310" y="2184654"/>
                  </a:lnTo>
                  <a:cubicBezTo>
                    <a:pt x="1022731" y="1327912"/>
                    <a:pt x="613791" y="562229"/>
                    <a:pt x="0" y="23749"/>
                  </a:cubicBezTo>
                  <a:close/>
                </a:path>
              </a:pathLst>
            </a:custGeom>
            <a:solidFill>
              <a:srgbClr val="1A3D36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49070" y="2884170"/>
            <a:ext cx="385767" cy="386287"/>
            <a:chOff x="0" y="0"/>
            <a:chExt cx="533520" cy="5342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3527" cy="534289"/>
            </a:xfrm>
            <a:custGeom>
              <a:avLst/>
              <a:gdLst/>
              <a:ahLst/>
              <a:cxnLst/>
              <a:rect l="l" t="t" r="r" b="b"/>
              <a:pathLst>
                <a:path w="533527" h="534289">
                  <a:moveTo>
                    <a:pt x="0" y="267081"/>
                  </a:moveTo>
                  <a:cubicBezTo>
                    <a:pt x="0" y="119634"/>
                    <a:pt x="119380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4020" y="0"/>
                    <a:pt x="533400" y="119634"/>
                    <a:pt x="533400" y="267081"/>
                  </a:cubicBezTo>
                  <a:lnTo>
                    <a:pt x="511175" y="267081"/>
                  </a:lnTo>
                  <a:lnTo>
                    <a:pt x="533527" y="267081"/>
                  </a:lnTo>
                  <a:cubicBezTo>
                    <a:pt x="533527" y="414528"/>
                    <a:pt x="414147" y="534162"/>
                    <a:pt x="266827" y="534162"/>
                  </a:cubicBezTo>
                  <a:lnTo>
                    <a:pt x="266827" y="511937"/>
                  </a:lnTo>
                  <a:lnTo>
                    <a:pt x="266827" y="534289"/>
                  </a:lnTo>
                  <a:cubicBezTo>
                    <a:pt x="119507" y="534289"/>
                    <a:pt x="127" y="414655"/>
                    <a:pt x="127" y="267208"/>
                  </a:cubicBezTo>
                  <a:lnTo>
                    <a:pt x="22352" y="267208"/>
                  </a:lnTo>
                  <a:lnTo>
                    <a:pt x="44577" y="267208"/>
                  </a:lnTo>
                  <a:lnTo>
                    <a:pt x="22352" y="267208"/>
                  </a:lnTo>
                  <a:lnTo>
                    <a:pt x="0" y="267208"/>
                  </a:lnTo>
                  <a:moveTo>
                    <a:pt x="44577" y="267208"/>
                  </a:moveTo>
                  <a:cubicBezTo>
                    <a:pt x="44577" y="279527"/>
                    <a:pt x="34544" y="289560"/>
                    <a:pt x="22225" y="289560"/>
                  </a:cubicBezTo>
                  <a:cubicBezTo>
                    <a:pt x="9906" y="289560"/>
                    <a:pt x="0" y="279400"/>
                    <a:pt x="0" y="267081"/>
                  </a:cubicBezTo>
                  <a:cubicBezTo>
                    <a:pt x="0" y="254762"/>
                    <a:pt x="10033" y="244729"/>
                    <a:pt x="22352" y="244729"/>
                  </a:cubicBezTo>
                  <a:cubicBezTo>
                    <a:pt x="34671" y="244729"/>
                    <a:pt x="44704" y="254762"/>
                    <a:pt x="44704" y="267081"/>
                  </a:cubicBezTo>
                  <a:cubicBezTo>
                    <a:pt x="44704" y="390017"/>
                    <a:pt x="144145" y="489585"/>
                    <a:pt x="266827" y="489585"/>
                  </a:cubicBezTo>
                  <a:cubicBezTo>
                    <a:pt x="389509" y="489585"/>
                    <a:pt x="488950" y="390017"/>
                    <a:pt x="488950" y="267081"/>
                  </a:cubicBezTo>
                  <a:cubicBezTo>
                    <a:pt x="488950" y="144145"/>
                    <a:pt x="389382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4018" y="44577"/>
                    <a:pt x="44577" y="144145"/>
                    <a:pt x="44577" y="267081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15342" y="4300730"/>
            <a:ext cx="1271832" cy="1274435"/>
            <a:chOff x="0" y="0"/>
            <a:chExt cx="1758960" cy="17625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58950" cy="1762506"/>
            </a:xfrm>
            <a:custGeom>
              <a:avLst/>
              <a:gdLst/>
              <a:ahLst/>
              <a:cxnLst/>
              <a:rect l="l" t="t" r="r" b="b"/>
              <a:pathLst>
                <a:path w="1758950" h="1762506">
                  <a:moveTo>
                    <a:pt x="0" y="881253"/>
                  </a:moveTo>
                  <a:cubicBezTo>
                    <a:pt x="0" y="394589"/>
                    <a:pt x="393700" y="0"/>
                    <a:pt x="879475" y="0"/>
                  </a:cubicBezTo>
                  <a:cubicBezTo>
                    <a:pt x="1365250" y="0"/>
                    <a:pt x="1758950" y="394589"/>
                    <a:pt x="1758950" y="881253"/>
                  </a:cubicBezTo>
                  <a:cubicBezTo>
                    <a:pt x="1758950" y="1367917"/>
                    <a:pt x="1365250" y="1762506"/>
                    <a:pt x="879475" y="1762506"/>
                  </a:cubicBezTo>
                  <a:cubicBezTo>
                    <a:pt x="393700" y="1762506"/>
                    <a:pt x="0" y="1368044"/>
                    <a:pt x="0" y="881253"/>
                  </a:cubicBezTo>
                  <a:close/>
                </a:path>
              </a:pathLst>
            </a:custGeom>
            <a:solidFill>
              <a:srgbClr val="A9C0C6"/>
            </a:solidFill>
          </p:spPr>
          <p:txBody>
            <a:bodyPr/>
            <a:lstStyle/>
            <a:p>
              <a:endParaRPr lang="es-EC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90578" y="1963241"/>
            <a:ext cx="8169658" cy="737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10"/>
              </a:lnSpc>
            </a:pPr>
            <a:r>
              <a:rPr lang="es-MX" sz="2616" dirty="0">
                <a:solidFill>
                  <a:srgbClr val="231F20"/>
                </a:solidFill>
                <a:latin typeface="Source Serif Pro"/>
              </a:rPr>
              <a:t>En 1997 la famosísima máquina de IBM Deep Blue logró derrotar a Garry </a:t>
            </a:r>
            <a:r>
              <a:rPr lang="es-MX" sz="2616" dirty="0" err="1">
                <a:solidFill>
                  <a:srgbClr val="231F20"/>
                </a:solidFill>
                <a:latin typeface="Source Serif Pro"/>
              </a:rPr>
              <a:t>Kasparov</a:t>
            </a:r>
            <a:r>
              <a:rPr lang="es-MX" sz="2616" dirty="0">
                <a:solidFill>
                  <a:srgbClr val="231F20"/>
                </a:solidFill>
                <a:latin typeface="Source Serif Pro"/>
              </a:rPr>
              <a:t> campeón del mundo en ajedrez desde 1985 a 2000. En fechas más recientes, encontramos a Watson, un mega ordenador que venció en 2011 a concursantes del conocido programa </a:t>
            </a:r>
            <a:r>
              <a:rPr lang="es-MX" sz="2616" dirty="0" err="1">
                <a:solidFill>
                  <a:srgbClr val="231F20"/>
                </a:solidFill>
                <a:latin typeface="Source Serif Pro"/>
              </a:rPr>
              <a:t>Jeopardy</a:t>
            </a:r>
            <a:r>
              <a:rPr lang="es-MX" sz="2616" dirty="0">
                <a:solidFill>
                  <a:srgbClr val="231F20"/>
                </a:solidFill>
                <a:latin typeface="Source Serif Pro"/>
              </a:rPr>
              <a:t>.</a:t>
            </a:r>
          </a:p>
          <a:p>
            <a:pPr algn="just">
              <a:lnSpc>
                <a:spcPts val="3610"/>
              </a:lnSpc>
            </a:pPr>
            <a:r>
              <a:rPr lang="es-MX" sz="2616" dirty="0">
                <a:solidFill>
                  <a:srgbClr val="231F20"/>
                </a:solidFill>
                <a:latin typeface="Source Serif Pro"/>
              </a:rPr>
              <a:t>Ganar al </a:t>
            </a:r>
            <a:r>
              <a:rPr lang="es-MX" sz="2616" dirty="0" err="1">
                <a:solidFill>
                  <a:srgbClr val="231F20"/>
                </a:solidFill>
                <a:latin typeface="Source Serif Pro"/>
              </a:rPr>
              <a:t>Go</a:t>
            </a:r>
            <a:r>
              <a:rPr lang="es-MX" sz="2616" dirty="0">
                <a:solidFill>
                  <a:srgbClr val="231F20"/>
                </a:solidFill>
                <a:latin typeface="Source Serif Pro"/>
              </a:rPr>
              <a:t> es mucho más difícil que al ajedrez, ya que las variables</a:t>
            </a:r>
          </a:p>
          <a:p>
            <a:pPr algn="just">
              <a:lnSpc>
                <a:spcPts val="3610"/>
              </a:lnSpc>
            </a:pPr>
            <a:r>
              <a:rPr lang="es-MX" sz="2616" dirty="0">
                <a:solidFill>
                  <a:srgbClr val="231F20"/>
                </a:solidFill>
                <a:latin typeface="Source Serif Pro"/>
              </a:rPr>
              <a:t>son prácticamente infinitas, lo que demanda capacidades humanas</a:t>
            </a:r>
          </a:p>
          <a:p>
            <a:pPr algn="just">
              <a:lnSpc>
                <a:spcPts val="3610"/>
              </a:lnSpc>
            </a:pPr>
            <a:r>
              <a:rPr lang="es-MX" sz="2616" dirty="0">
                <a:solidFill>
                  <a:srgbClr val="231F20"/>
                </a:solidFill>
                <a:latin typeface="Source Serif Pro"/>
              </a:rPr>
              <a:t>más allá del simple análisis de esta jugada y las consecuentes. La</a:t>
            </a:r>
          </a:p>
          <a:p>
            <a:pPr algn="just">
              <a:lnSpc>
                <a:spcPts val="3610"/>
              </a:lnSpc>
            </a:pPr>
            <a:r>
              <a:rPr lang="es-MX" sz="2616" dirty="0">
                <a:solidFill>
                  <a:srgbClr val="231F20"/>
                </a:solidFill>
                <a:latin typeface="Source Serif Pro"/>
              </a:rPr>
              <a:t>fuerza bruta de un supercomputador, tratando de analizar de forma</a:t>
            </a:r>
          </a:p>
          <a:p>
            <a:pPr algn="just">
              <a:lnSpc>
                <a:spcPts val="3610"/>
              </a:lnSpc>
            </a:pPr>
            <a:r>
              <a:rPr lang="es-MX" sz="2616" dirty="0">
                <a:solidFill>
                  <a:srgbClr val="231F20"/>
                </a:solidFill>
                <a:latin typeface="Source Serif Pro"/>
              </a:rPr>
              <a:t>exhaustiva todas las posibilidades, sería inviable.</a:t>
            </a:r>
          </a:p>
          <a:p>
            <a:pPr algn="just">
              <a:lnSpc>
                <a:spcPts val="3610"/>
              </a:lnSpc>
            </a:pPr>
            <a:endParaRPr lang="en-US" sz="2616" dirty="0">
              <a:solidFill>
                <a:srgbClr val="231F20"/>
              </a:solidFill>
              <a:latin typeface="Source Serif Pro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99392" y="822182"/>
            <a:ext cx="6639607" cy="783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623"/>
              </a:lnSpc>
              <a:spcBef>
                <a:spcPct val="0"/>
              </a:spcBef>
            </a:pPr>
            <a:r>
              <a:rPr lang="en-US" sz="4800" dirty="0">
                <a:solidFill>
                  <a:srgbClr val="231F20"/>
                </a:solidFill>
                <a:latin typeface="Heading Now 71-78"/>
              </a:rPr>
              <a:t>Segundo </a:t>
            </a:r>
            <a:r>
              <a:rPr lang="en-US" sz="4800" dirty="0" err="1">
                <a:solidFill>
                  <a:srgbClr val="231F20"/>
                </a:solidFill>
                <a:latin typeface="Heading Now 71-78"/>
              </a:rPr>
              <a:t>ejemplo</a:t>
            </a:r>
            <a:endParaRPr lang="en-US" sz="4800" dirty="0">
              <a:solidFill>
                <a:srgbClr val="231F20"/>
              </a:solidFill>
              <a:latin typeface="Heading Now 71-78"/>
            </a:endParaRPr>
          </a:p>
        </p:txBody>
      </p:sp>
      <p:pic>
        <p:nvPicPr>
          <p:cNvPr id="34" name="Elementos multimedia en línea 33" title="El día que Deep Blue humilló a Kasparov">
            <a:hlinkClick r:id="" action="ppaction://media"/>
            <a:extLst>
              <a:ext uri="{FF2B5EF4-FFF2-40B4-BE49-F238E27FC236}">
                <a16:creationId xmlns:a16="http://schemas.microsoft.com/office/drawing/2014/main" id="{ECEB6972-34A5-618A-A2D8-ABDF7DEFD5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491505" y="304434"/>
            <a:ext cx="5468144" cy="967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Abstract Watercolor Illustration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 descr="Blue Abstract Watercolor Illustration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 descr="Abstract Watercolor Splash Illustration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 descr="Abstract Watercolor Splash Illustration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 descr="Abstract Watercolor Splash Illustration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 descr="Abstract Watercolor Splash Illustration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8" name="Group 8"/>
          <p:cNvGrpSpPr/>
          <p:nvPr/>
        </p:nvGrpSpPr>
        <p:grpSpPr>
          <a:xfrm>
            <a:off x="2993742" y="128104"/>
            <a:ext cx="11754550" cy="1644649"/>
            <a:chOff x="0" y="-76200"/>
            <a:chExt cx="3920698" cy="5485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20698" cy="425768"/>
            </a:xfrm>
            <a:custGeom>
              <a:avLst/>
              <a:gdLst/>
              <a:ahLst/>
              <a:cxnLst/>
              <a:rect l="l" t="t" r="r" b="b"/>
              <a:pathLst>
                <a:path w="3920698" h="425768">
                  <a:moveTo>
                    <a:pt x="0" y="0"/>
                  </a:moveTo>
                  <a:lnTo>
                    <a:pt x="3920698" y="0"/>
                  </a:lnTo>
                  <a:lnTo>
                    <a:pt x="3920698" y="425768"/>
                  </a:lnTo>
                  <a:lnTo>
                    <a:pt x="0" y="425768"/>
                  </a:lnTo>
                  <a:close/>
                </a:path>
              </a:pathLst>
            </a:custGeom>
            <a:solidFill>
              <a:srgbClr val="1A3D36">
                <a:alpha val="96863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10346" y="-76200"/>
              <a:ext cx="3064369" cy="54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623"/>
                </a:lnSpc>
                <a:spcBef>
                  <a:spcPct val="0"/>
                </a:spcBef>
              </a:pPr>
              <a:r>
                <a:rPr lang="en-US" sz="4800" dirty="0">
                  <a:solidFill>
                    <a:srgbClr val="EEEEF0">
                      <a:alpha val="96863"/>
                    </a:srgbClr>
                  </a:solidFill>
                  <a:latin typeface="Source Serif Pro"/>
                </a:rPr>
                <a:t>Marco de la </a:t>
              </a:r>
              <a:r>
                <a:rPr lang="en-US" sz="4800" dirty="0" err="1">
                  <a:solidFill>
                    <a:srgbClr val="EEEEF0">
                      <a:alpha val="96863"/>
                    </a:srgbClr>
                  </a:solidFill>
                  <a:latin typeface="Source Serif Pro"/>
                </a:rPr>
                <a:t>psicoterapia</a:t>
              </a:r>
              <a:r>
                <a:rPr lang="en-US" sz="4800" dirty="0">
                  <a:solidFill>
                    <a:srgbClr val="EEEEF0">
                      <a:alpha val="96863"/>
                    </a:srgbClr>
                  </a:solidFill>
                  <a:latin typeface="Source Serif Pro"/>
                </a:rPr>
                <a:t> 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8724872"/>
            <a:ext cx="5257722" cy="1038400"/>
          </a:xfrm>
          <a:custGeom>
            <a:avLst/>
            <a:gdLst/>
            <a:ahLst/>
            <a:cxnLst/>
            <a:rect l="l" t="t" r="r" b="b"/>
            <a:pathLst>
              <a:path w="5257722" h="1038400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2" name="Freeform 12"/>
          <p:cNvSpPr/>
          <p:nvPr/>
        </p:nvSpPr>
        <p:spPr>
          <a:xfrm>
            <a:off x="9141648" y="13844898"/>
            <a:ext cx="3244637" cy="703567"/>
          </a:xfrm>
          <a:custGeom>
            <a:avLst/>
            <a:gdLst/>
            <a:ahLst/>
            <a:cxnLst/>
            <a:rect l="l" t="t" r="r" b="b"/>
            <a:pathLst>
              <a:path w="5257722" h="1038400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3" name="Freeform 13"/>
          <p:cNvSpPr/>
          <p:nvPr/>
        </p:nvSpPr>
        <p:spPr>
          <a:xfrm>
            <a:off x="11999978" y="8739100"/>
            <a:ext cx="5257722" cy="1038400"/>
          </a:xfrm>
          <a:custGeom>
            <a:avLst/>
            <a:gdLst/>
            <a:ahLst/>
            <a:cxnLst/>
            <a:rect l="l" t="t" r="r" b="b"/>
            <a:pathLst>
              <a:path w="5257722" h="1038400">
                <a:moveTo>
                  <a:pt x="0" y="0"/>
                </a:moveTo>
                <a:lnTo>
                  <a:pt x="5257723" y="0"/>
                </a:lnTo>
                <a:lnTo>
                  <a:pt x="5257723" y="1038400"/>
                </a:lnTo>
                <a:lnTo>
                  <a:pt x="0" y="103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14" name="Group 14"/>
          <p:cNvGrpSpPr/>
          <p:nvPr/>
        </p:nvGrpSpPr>
        <p:grpSpPr>
          <a:xfrm>
            <a:off x="12001344" y="1858564"/>
            <a:ext cx="5256356" cy="3949984"/>
            <a:chOff x="0" y="0"/>
            <a:chExt cx="1336313" cy="19058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6313" cy="1905815"/>
            </a:xfrm>
            <a:custGeom>
              <a:avLst/>
              <a:gdLst/>
              <a:ahLst/>
              <a:cxnLst/>
              <a:rect l="l" t="t" r="r" b="b"/>
              <a:pathLst>
                <a:path w="1336313" h="1905815">
                  <a:moveTo>
                    <a:pt x="5891" y="0"/>
                  </a:moveTo>
                  <a:lnTo>
                    <a:pt x="1330422" y="0"/>
                  </a:lnTo>
                  <a:cubicBezTo>
                    <a:pt x="1333676" y="0"/>
                    <a:pt x="1336313" y="2638"/>
                    <a:pt x="1336313" y="5891"/>
                  </a:cubicBezTo>
                  <a:lnTo>
                    <a:pt x="1336313" y="1899924"/>
                  </a:lnTo>
                  <a:cubicBezTo>
                    <a:pt x="1336313" y="1901486"/>
                    <a:pt x="1335693" y="1902985"/>
                    <a:pt x="1334588" y="1904090"/>
                  </a:cubicBezTo>
                  <a:cubicBezTo>
                    <a:pt x="1333483" y="1905194"/>
                    <a:pt x="1331984" y="1905815"/>
                    <a:pt x="1330422" y="1905815"/>
                  </a:cubicBezTo>
                  <a:lnTo>
                    <a:pt x="5891" y="1905815"/>
                  </a:lnTo>
                  <a:cubicBezTo>
                    <a:pt x="2638" y="1905815"/>
                    <a:pt x="0" y="1903177"/>
                    <a:pt x="0" y="1899924"/>
                  </a:cubicBezTo>
                  <a:lnTo>
                    <a:pt x="0" y="5891"/>
                  </a:lnTo>
                  <a:cubicBezTo>
                    <a:pt x="0" y="2638"/>
                    <a:pt x="2638" y="0"/>
                    <a:pt x="5891" y="0"/>
                  </a:cubicBezTo>
                  <a:close/>
                </a:path>
              </a:pathLst>
            </a:custGeom>
            <a:solidFill>
              <a:srgbClr val="1A3D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13470" y="1830216"/>
            <a:ext cx="5256356" cy="3949984"/>
            <a:chOff x="0" y="0"/>
            <a:chExt cx="1336313" cy="19058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6313" cy="1905815"/>
            </a:xfrm>
            <a:custGeom>
              <a:avLst/>
              <a:gdLst/>
              <a:ahLst/>
              <a:cxnLst/>
              <a:rect l="l" t="t" r="r" b="b"/>
              <a:pathLst>
                <a:path w="1336313" h="1905815">
                  <a:moveTo>
                    <a:pt x="5891" y="0"/>
                  </a:moveTo>
                  <a:lnTo>
                    <a:pt x="1330422" y="0"/>
                  </a:lnTo>
                  <a:cubicBezTo>
                    <a:pt x="1333676" y="0"/>
                    <a:pt x="1336313" y="2638"/>
                    <a:pt x="1336313" y="5891"/>
                  </a:cubicBezTo>
                  <a:lnTo>
                    <a:pt x="1336313" y="1899924"/>
                  </a:lnTo>
                  <a:cubicBezTo>
                    <a:pt x="1336313" y="1901486"/>
                    <a:pt x="1335693" y="1902985"/>
                    <a:pt x="1334588" y="1904090"/>
                  </a:cubicBezTo>
                  <a:cubicBezTo>
                    <a:pt x="1333483" y="1905194"/>
                    <a:pt x="1331984" y="1905815"/>
                    <a:pt x="1330422" y="1905815"/>
                  </a:cubicBezTo>
                  <a:lnTo>
                    <a:pt x="5891" y="1905815"/>
                  </a:lnTo>
                  <a:cubicBezTo>
                    <a:pt x="2638" y="1905815"/>
                    <a:pt x="0" y="1903177"/>
                    <a:pt x="0" y="1899924"/>
                  </a:cubicBezTo>
                  <a:lnTo>
                    <a:pt x="0" y="5891"/>
                  </a:lnTo>
                  <a:cubicBezTo>
                    <a:pt x="0" y="2638"/>
                    <a:pt x="2638" y="0"/>
                    <a:pt x="5891" y="0"/>
                  </a:cubicBezTo>
                  <a:close/>
                </a:path>
              </a:pathLst>
            </a:custGeom>
            <a:solidFill>
              <a:srgbClr val="1A3D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7148" y="1830216"/>
            <a:ext cx="5256356" cy="3866900"/>
            <a:chOff x="0" y="0"/>
            <a:chExt cx="1336313" cy="19058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6313" cy="1905815"/>
            </a:xfrm>
            <a:custGeom>
              <a:avLst/>
              <a:gdLst/>
              <a:ahLst/>
              <a:cxnLst/>
              <a:rect l="l" t="t" r="r" b="b"/>
              <a:pathLst>
                <a:path w="1336313" h="1905815">
                  <a:moveTo>
                    <a:pt x="5891" y="0"/>
                  </a:moveTo>
                  <a:lnTo>
                    <a:pt x="1330422" y="0"/>
                  </a:lnTo>
                  <a:cubicBezTo>
                    <a:pt x="1333676" y="0"/>
                    <a:pt x="1336313" y="2638"/>
                    <a:pt x="1336313" y="5891"/>
                  </a:cubicBezTo>
                  <a:lnTo>
                    <a:pt x="1336313" y="1899924"/>
                  </a:lnTo>
                  <a:cubicBezTo>
                    <a:pt x="1336313" y="1901486"/>
                    <a:pt x="1335693" y="1902985"/>
                    <a:pt x="1334588" y="1904090"/>
                  </a:cubicBezTo>
                  <a:cubicBezTo>
                    <a:pt x="1333483" y="1905194"/>
                    <a:pt x="1331984" y="1905815"/>
                    <a:pt x="1330422" y="1905815"/>
                  </a:cubicBezTo>
                  <a:lnTo>
                    <a:pt x="5891" y="1905815"/>
                  </a:lnTo>
                  <a:cubicBezTo>
                    <a:pt x="2638" y="1905815"/>
                    <a:pt x="0" y="1903177"/>
                    <a:pt x="0" y="1899924"/>
                  </a:cubicBezTo>
                  <a:lnTo>
                    <a:pt x="0" y="5891"/>
                  </a:lnTo>
                  <a:cubicBezTo>
                    <a:pt x="0" y="2638"/>
                    <a:pt x="2638" y="0"/>
                    <a:pt x="5891" y="0"/>
                  </a:cubicBezTo>
                  <a:close/>
                </a:path>
              </a:pathLst>
            </a:custGeom>
            <a:solidFill>
              <a:srgbClr val="1A3D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41183" y="2052616"/>
            <a:ext cx="4828286" cy="357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19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Source Serif Pro"/>
              </a:rPr>
              <a:t>Ellie,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cuya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interfaz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gráfica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es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una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mujer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en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sus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treinta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, elegante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pero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casual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en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su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vestimenta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y de un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semblante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amable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, es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una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psicoterapeuta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que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cuenta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dentro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de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su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programación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con un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amplio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conocimiento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en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Source Serif Pro"/>
              </a:rPr>
              <a:t>terapia</a:t>
            </a:r>
            <a:r>
              <a:rPr lang="en-US" sz="2550" dirty="0">
                <a:solidFill>
                  <a:srgbClr val="FFFFFF"/>
                </a:solidFill>
                <a:latin typeface="Source Serif Pro"/>
              </a:rPr>
              <a:t>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92273" y="1938454"/>
            <a:ext cx="4906218" cy="321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88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Source Serif Pro"/>
              </a:rPr>
              <a:t>Ellie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está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muy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lejos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de ser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consciente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de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sí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misma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y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simplemente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es un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programa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diseñado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para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dar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respuestas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predeterminadas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ante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ciertos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datos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que se le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ingresan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-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dichos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,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gestos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,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etc</a:t>
            </a:r>
            <a:endParaRPr lang="en-US" sz="2600" dirty="0">
              <a:solidFill>
                <a:srgbClr val="FFFFFF"/>
              </a:solidFill>
              <a:latin typeface="Source Serif Pr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79401" y="1938454"/>
            <a:ext cx="4880240" cy="367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88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pejemplo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, al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igual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que se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podría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esperar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de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cualquier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inteligencia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artificial, no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podría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–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abordar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la labor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psicoterapéutica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desde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lo interpersonal,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tendría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que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entender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y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emular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a la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perfección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la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experiencia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Source Serif Pro"/>
              </a:rPr>
              <a:t>humana</a:t>
            </a:r>
            <a:r>
              <a:rPr lang="en-US" sz="2600" dirty="0">
                <a:solidFill>
                  <a:srgbClr val="FFFFFF"/>
                </a:solidFill>
                <a:latin typeface="Source Serif Pro"/>
              </a:rPr>
              <a:t>.</a:t>
            </a:r>
          </a:p>
        </p:txBody>
      </p:sp>
      <p:pic>
        <p:nvPicPr>
          <p:cNvPr id="2050" name="Picture 2" descr="Llegó Ellie, la terapeuta virtual - EL PAÍS Uruguay">
            <a:extLst>
              <a:ext uri="{FF2B5EF4-FFF2-40B4-BE49-F238E27FC236}">
                <a16:creationId xmlns:a16="http://schemas.microsoft.com/office/drawing/2014/main" id="{3E0FA35E-FE21-8F7A-DDDB-5686D9250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216" y="6039829"/>
            <a:ext cx="9293264" cy="380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977</Words>
  <Application>Microsoft Office PowerPoint</Application>
  <PresentationFormat>Personalizado</PresentationFormat>
  <Paragraphs>55</Paragraphs>
  <Slides>13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Source Serif Pro</vt:lpstr>
      <vt:lpstr>Source Serif Pro Bold</vt:lpstr>
      <vt:lpstr>Calibri</vt:lpstr>
      <vt:lpstr>Arial</vt:lpstr>
      <vt:lpstr>Eczar Bold</vt:lpstr>
      <vt:lpstr>Heading Now 71-78</vt:lpstr>
      <vt:lpstr>Eczar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brief de la compañia moderno minimalista celeste y blanco</dc:title>
  <dc:creator>Jennifer Zambrano</dc:creator>
  <cp:lastModifiedBy>ZAMBRANO GUERRERO JENNIFER ADRIANA</cp:lastModifiedBy>
  <cp:revision>2</cp:revision>
  <dcterms:created xsi:type="dcterms:W3CDTF">2006-08-16T00:00:00Z</dcterms:created>
  <dcterms:modified xsi:type="dcterms:W3CDTF">2023-10-04T16:13:59Z</dcterms:modified>
  <dc:identifier>DAFtui3Ccak</dc:identifier>
</cp:coreProperties>
</file>